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4"/>
  </p:sldMasterIdLst>
  <p:notesMasterIdLst>
    <p:notesMasterId r:id="rId30"/>
  </p:notesMasterIdLst>
  <p:handoutMasterIdLst>
    <p:handoutMasterId r:id="rId31"/>
  </p:handoutMasterIdLst>
  <p:sldIdLst>
    <p:sldId id="312" r:id="rId5"/>
    <p:sldId id="323" r:id="rId6"/>
    <p:sldId id="324" r:id="rId7"/>
    <p:sldId id="327" r:id="rId8"/>
    <p:sldId id="328" r:id="rId9"/>
    <p:sldId id="330" r:id="rId10"/>
    <p:sldId id="331" r:id="rId11"/>
    <p:sldId id="282" r:id="rId12"/>
    <p:sldId id="314" r:id="rId13"/>
    <p:sldId id="332" r:id="rId14"/>
    <p:sldId id="315" r:id="rId15"/>
    <p:sldId id="333" r:id="rId16"/>
    <p:sldId id="318" r:id="rId17"/>
    <p:sldId id="334" r:id="rId18"/>
    <p:sldId id="319" r:id="rId19"/>
    <p:sldId id="321" r:id="rId20"/>
    <p:sldId id="322" r:id="rId21"/>
    <p:sldId id="335" r:id="rId22"/>
    <p:sldId id="336" r:id="rId23"/>
    <p:sldId id="337" r:id="rId24"/>
    <p:sldId id="338" r:id="rId25"/>
    <p:sldId id="339" r:id="rId26"/>
    <p:sldId id="340" r:id="rId27"/>
    <p:sldId id="341" r:id="rId28"/>
    <p:sldId id="297" r:id="rId2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2C907-32D1-4FA8-85EA-0B5CC5F603C4}">
          <p14:sldIdLst>
            <p14:sldId id="312"/>
            <p14:sldId id="323"/>
            <p14:sldId id="324"/>
            <p14:sldId id="327"/>
            <p14:sldId id="328"/>
            <p14:sldId id="330"/>
            <p14:sldId id="331"/>
            <p14:sldId id="282"/>
            <p14:sldId id="314"/>
            <p14:sldId id="332"/>
            <p14:sldId id="315"/>
            <p14:sldId id="333"/>
            <p14:sldId id="318"/>
            <p14:sldId id="334"/>
            <p14:sldId id="319"/>
            <p14:sldId id="321"/>
            <p14:sldId id="322"/>
            <p14:sldId id="335"/>
            <p14:sldId id="336"/>
            <p14:sldId id="337"/>
            <p14:sldId id="338"/>
            <p14:sldId id="339"/>
            <p14:sldId id="340"/>
            <p14:sldId id="341"/>
            <p14:sldId id="297"/>
          </p14:sldIdLst>
        </p14:section>
      </p14:sectionLst>
    </p:ex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202C8F"/>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89" d="100"/>
          <a:sy n="89" d="100"/>
        </p:scale>
        <p:origin x="466" y="8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878774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0794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3788496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4360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7237067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t>4/12/2024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106952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t>4/12/2024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6566249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6512322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5429238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7088564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61845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8FC5F6-F338-4AE4-BB23-26385BCFC423}"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7057517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2286879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73541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900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075487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13657496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02040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77206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86846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1470532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8464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9055619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4808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400218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669058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8C39B41-D8B5-4052-B551-9B5525EAA8B6}" type="datetimeFigureOut">
              <a:rPr lang="en-US" smtClean="0"/>
              <a:t>4/12/2024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
        <p:nvSpPr>
          <p:cNvPr id="3" name="Freeform: Shape 2">
            <a:extLst>
              <a:ext uri="{FF2B5EF4-FFF2-40B4-BE49-F238E27FC236}">
                <a16:creationId xmlns:a16="http://schemas.microsoft.com/office/drawing/2014/main" id="{5AC5E49C-3BA7-2E2A-5638-DCE82D820232}"/>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Freeform: Shape 3">
            <a:extLst>
              <a:ext uri="{FF2B5EF4-FFF2-40B4-BE49-F238E27FC236}">
                <a16:creationId xmlns:a16="http://schemas.microsoft.com/office/drawing/2014/main" id="{9EF07F3B-EC60-4D7F-2228-1C102D0C3AC8}"/>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369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D94136C-8742-45B2-AF27-D93DF72833A9}" type="datetimeFigureOut">
              <a:rPr lang="en-US" smtClean="0"/>
              <a:t>4/12/2024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
        <p:nvSpPr>
          <p:cNvPr id="2" name="Freeform: Shape 1">
            <a:extLst>
              <a:ext uri="{FF2B5EF4-FFF2-40B4-BE49-F238E27FC236}">
                <a16:creationId xmlns:a16="http://schemas.microsoft.com/office/drawing/2014/main" id="{D6FE163B-5696-1617-6818-E4AB1A593EA7}"/>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reeform: Shape 2">
            <a:extLst>
              <a:ext uri="{FF2B5EF4-FFF2-40B4-BE49-F238E27FC236}">
                <a16:creationId xmlns:a16="http://schemas.microsoft.com/office/drawing/2014/main" id="{2E76CF9B-3F33-B7C0-CAF6-13CE9B7EF891}"/>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03575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2ABBEA6-7C60-4B02-AE87-00D78D8422AF}" type="datetimeFigureOut">
              <a:rPr lang="en-US" smtClean="0"/>
              <a:t>4/12/2024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BD61EA64-CF98-3258-CCCC-9218C2BEFC90}"/>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0701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A45D2BA0-B942-DD2C-0F7A-87CB6ED7B322}"/>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0401232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5.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4">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5">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624D31-43A5-475A-80CF-332C9F6DCF35}" type="datetimeFigureOut">
              <a:rPr lang="en-US" smtClean="0"/>
              <a:t>4/12/2024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445416409"/>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reditcardprojectwebsite.my.canva.site/creditcrad"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0.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535810" y="810227"/>
            <a:ext cx="7107811" cy="4525344"/>
          </a:xfrm>
        </p:spPr>
        <p:txBody>
          <a:bodyPr anchor="ctr"/>
          <a:lstStyle/>
          <a:p>
            <a:r>
              <a:rPr lang="en-US" sz="2800" b="1" dirty="0">
                <a:solidFill>
                  <a:srgbClr val="FF0000"/>
                </a:solidFill>
              </a:rPr>
              <a:t>GUVI CAPSTONE PROJECT</a:t>
            </a:r>
            <a:br>
              <a:rPr lang="en-US" dirty="0"/>
            </a:br>
            <a:br>
              <a:rPr lang="en-US" sz="3200" b="0" dirty="0">
                <a:solidFill>
                  <a:schemeClr val="bg2">
                    <a:lumMod val="40000"/>
                    <a:lumOff val="60000"/>
                  </a:schemeClr>
                </a:solidFill>
              </a:rPr>
            </a:br>
            <a:r>
              <a:rPr lang="en-IN" sz="2400" b="1" i="0" u="none" strike="noStrike" dirty="0">
                <a:solidFill>
                  <a:srgbClr val="92D050"/>
                </a:solidFill>
                <a:effectLst/>
                <a:latin typeface="Arial" panose="020B0604020202020204" pitchFamily="34" charset="0"/>
              </a:rPr>
              <a:t>CRAFTING COMPELLING WEB PRESENCES </a:t>
            </a:r>
            <a:br>
              <a:rPr lang="en-IN" sz="2400" b="1" i="0" u="none" strike="noStrike" dirty="0">
                <a:solidFill>
                  <a:schemeClr val="bg2">
                    <a:lumMod val="40000"/>
                    <a:lumOff val="60000"/>
                  </a:schemeClr>
                </a:solidFill>
                <a:effectLst/>
                <a:latin typeface="Arial" panose="020B0604020202020204" pitchFamily="34" charset="0"/>
              </a:rPr>
            </a:br>
            <a:br>
              <a:rPr lang="en-IN" sz="2400" b="1" i="0" u="none" strike="noStrike" dirty="0">
                <a:solidFill>
                  <a:schemeClr val="bg2">
                    <a:lumMod val="40000"/>
                    <a:lumOff val="60000"/>
                  </a:schemeClr>
                </a:solidFill>
                <a:effectLst/>
                <a:latin typeface="Arial" panose="020B0604020202020204" pitchFamily="34" charset="0"/>
              </a:rPr>
            </a:br>
            <a:r>
              <a:rPr lang="en-IN" sz="2000" b="1" i="0" u="none" strike="noStrike" dirty="0">
                <a:solidFill>
                  <a:schemeClr val="accent6">
                    <a:lumMod val="40000"/>
                    <a:lumOff val="60000"/>
                  </a:schemeClr>
                </a:solidFill>
                <a:effectLst/>
                <a:latin typeface="Arial" panose="020B0604020202020204" pitchFamily="34" charset="0"/>
              </a:rPr>
              <a:t>A DEXAVARY AGNES</a:t>
            </a:r>
            <a:br>
              <a:rPr lang="en-IN" sz="2000" b="1" i="0" u="none" strike="noStrike" dirty="0">
                <a:solidFill>
                  <a:schemeClr val="accent6">
                    <a:lumMod val="40000"/>
                    <a:lumOff val="60000"/>
                  </a:schemeClr>
                </a:solidFill>
                <a:effectLst/>
                <a:latin typeface="Arial" panose="020B0604020202020204" pitchFamily="34" charset="0"/>
              </a:rPr>
            </a:br>
            <a:r>
              <a:rPr lang="en-IN" sz="2000" b="1" i="0" u="none" strike="noStrike" dirty="0">
                <a:solidFill>
                  <a:schemeClr val="accent6">
                    <a:lumMod val="40000"/>
                    <a:lumOff val="60000"/>
                  </a:schemeClr>
                </a:solidFill>
                <a:effectLst/>
                <a:latin typeface="Arial" panose="020B0604020202020204" pitchFamily="34" charset="0"/>
              </a:rPr>
              <a:t>MBM6</a:t>
            </a:r>
            <a:endParaRPr lang="en-US" sz="2000" dirty="0">
              <a:solidFill>
                <a:schemeClr val="accent6">
                  <a:lumMod val="40000"/>
                  <a:lumOff val="60000"/>
                </a:schemeClr>
              </a:solidFill>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51E673-E03D-77E2-4449-54FAFE207689}"/>
              </a:ext>
            </a:extLst>
          </p:cNvPr>
          <p:cNvSpPr>
            <a:spLocks noGrp="1"/>
          </p:cNvSpPr>
          <p:nvPr>
            <p:ph type="title"/>
          </p:nvPr>
        </p:nvSpPr>
        <p:spPr/>
        <p:txBody>
          <a:bodyPr/>
          <a:lstStyle/>
          <a:p>
            <a:pPr algn="ctr"/>
            <a:r>
              <a:rPr lang="en-IN" sz="3600" b="1" dirty="0"/>
              <a:t>Platform on which website has been developed</a:t>
            </a:r>
            <a:br>
              <a:rPr lang="en-IN" dirty="0"/>
            </a:br>
            <a:endParaRPr lang="en-IN" dirty="0"/>
          </a:p>
        </p:txBody>
      </p:sp>
      <p:sp>
        <p:nvSpPr>
          <p:cNvPr id="5" name="Text Placeholder 4">
            <a:extLst>
              <a:ext uri="{FF2B5EF4-FFF2-40B4-BE49-F238E27FC236}">
                <a16:creationId xmlns:a16="http://schemas.microsoft.com/office/drawing/2014/main" id="{81AD4BF7-449B-FEB4-DE70-D93940617CDB}"/>
              </a:ext>
            </a:extLst>
          </p:cNvPr>
          <p:cNvSpPr>
            <a:spLocks noGrp="1"/>
          </p:cNvSpPr>
          <p:nvPr>
            <p:ph type="body" sz="half" idx="2"/>
          </p:nvPr>
        </p:nvSpPr>
        <p:spPr>
          <a:xfrm>
            <a:off x="1054444" y="3006812"/>
            <a:ext cx="9012194" cy="2529016"/>
          </a:xfrm>
        </p:spPr>
        <p:txBody>
          <a:bodyPr>
            <a:normAutofit fontScale="250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ctr"/>
            <a:r>
              <a:rPr lang="en-IN" sz="21600" dirty="0">
                <a:solidFill>
                  <a:schemeClr val="tx2">
                    <a:lumMod val="10000"/>
                  </a:schemeClr>
                </a:solidFill>
              </a:rPr>
              <a:t>TOOL        WAPPALYZER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2" name="Slide Number Placeholder 1">
            <a:extLst>
              <a:ext uri="{FF2B5EF4-FFF2-40B4-BE49-F238E27FC236}">
                <a16:creationId xmlns:a16="http://schemas.microsoft.com/office/drawing/2014/main" id="{7AA46297-BF0D-C343-1468-6EF7B3E10429}"/>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6" name="Arrow: Chevron 5">
            <a:extLst>
              <a:ext uri="{FF2B5EF4-FFF2-40B4-BE49-F238E27FC236}">
                <a16:creationId xmlns:a16="http://schemas.microsoft.com/office/drawing/2014/main" id="{402885BE-B9B2-968B-4A40-827A499F4244}"/>
              </a:ext>
            </a:extLst>
          </p:cNvPr>
          <p:cNvSpPr/>
          <p:nvPr/>
        </p:nvSpPr>
        <p:spPr>
          <a:xfrm>
            <a:off x="3970640" y="3985796"/>
            <a:ext cx="733166" cy="484632"/>
          </a:xfrm>
          <a:prstGeom prst="chevron">
            <a:avLst>
              <a:gd name="adj" fmla="val 449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947513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p:txBody>
          <a:bodyPr/>
          <a:lstStyle/>
          <a:p>
            <a:fld id="{48F63A3B-78C7-47BE-AE5E-E10140E04643}" type="slidenum">
              <a:rPr lang="en-US" smtClean="0"/>
              <a:pPr/>
              <a:t>11</a:t>
            </a:fld>
            <a:endParaRPr lang="en-US" dirty="0"/>
          </a:p>
        </p:txBody>
      </p:sp>
      <p:pic>
        <p:nvPicPr>
          <p:cNvPr id="11" name="Picture 10">
            <a:extLst>
              <a:ext uri="{FF2B5EF4-FFF2-40B4-BE49-F238E27FC236}">
                <a16:creationId xmlns:a16="http://schemas.microsoft.com/office/drawing/2014/main" id="{842DCC87-A353-0B1A-69AA-2B6B12B4A232}"/>
              </a:ext>
            </a:extLst>
          </p:cNvPr>
          <p:cNvPicPr>
            <a:picLocks noChangeAspect="1"/>
          </p:cNvPicPr>
          <p:nvPr/>
        </p:nvPicPr>
        <p:blipFill>
          <a:blip r:embed="rId3"/>
          <a:stretch>
            <a:fillRect/>
          </a:stretch>
        </p:blipFill>
        <p:spPr>
          <a:xfrm>
            <a:off x="132548" y="251258"/>
            <a:ext cx="5815172" cy="6203088"/>
          </a:xfrm>
          <a:prstGeom prst="rect">
            <a:avLst/>
          </a:prstGeom>
        </p:spPr>
      </p:pic>
      <p:pic>
        <p:nvPicPr>
          <p:cNvPr id="13" name="Picture 12">
            <a:extLst>
              <a:ext uri="{FF2B5EF4-FFF2-40B4-BE49-F238E27FC236}">
                <a16:creationId xmlns:a16="http://schemas.microsoft.com/office/drawing/2014/main" id="{10E5DFBD-B6D4-F114-2C59-24C608709B26}"/>
              </a:ext>
            </a:extLst>
          </p:cNvPr>
          <p:cNvPicPr>
            <a:picLocks noChangeAspect="1"/>
          </p:cNvPicPr>
          <p:nvPr/>
        </p:nvPicPr>
        <p:blipFill>
          <a:blip r:embed="rId4"/>
          <a:stretch>
            <a:fillRect/>
          </a:stretch>
        </p:blipFill>
        <p:spPr>
          <a:xfrm>
            <a:off x="5947720" y="251258"/>
            <a:ext cx="6035552" cy="6203088"/>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663C7-F055-83FA-D414-FB006192647D}"/>
              </a:ext>
            </a:extLst>
          </p:cNvPr>
          <p:cNvSpPr>
            <a:spLocks noGrp="1"/>
          </p:cNvSpPr>
          <p:nvPr>
            <p:ph type="title"/>
          </p:nvPr>
        </p:nvSpPr>
        <p:spPr>
          <a:xfrm>
            <a:off x="3336325" y="1531425"/>
            <a:ext cx="8187431" cy="2020540"/>
          </a:xfrm>
        </p:spPr>
        <p:txBody>
          <a:bodyPr/>
          <a:lstStyle/>
          <a:p>
            <a:pPr algn="ctr"/>
            <a:r>
              <a:rPr lang="en-IN" dirty="0"/>
              <a:t>TESTING THE WEBSITE</a:t>
            </a:r>
          </a:p>
        </p:txBody>
      </p:sp>
      <p:sp>
        <p:nvSpPr>
          <p:cNvPr id="3" name="Slide Number Placeholder 2">
            <a:extLst>
              <a:ext uri="{FF2B5EF4-FFF2-40B4-BE49-F238E27FC236}">
                <a16:creationId xmlns:a16="http://schemas.microsoft.com/office/drawing/2014/main" id="{DE3DEC06-EC6C-6EEC-84ED-606DA818C433}"/>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
        <p:nvSpPr>
          <p:cNvPr id="5" name="Rectangle: Rounded Corners 4">
            <a:extLst>
              <a:ext uri="{FF2B5EF4-FFF2-40B4-BE49-F238E27FC236}">
                <a16:creationId xmlns:a16="http://schemas.microsoft.com/office/drawing/2014/main" id="{275392E7-A655-2922-F8EC-4E2A5BD8995A}"/>
              </a:ext>
            </a:extLst>
          </p:cNvPr>
          <p:cNvSpPr/>
          <p:nvPr/>
        </p:nvSpPr>
        <p:spPr>
          <a:xfrm>
            <a:off x="4364809" y="3160836"/>
            <a:ext cx="2026508" cy="996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PHONE VIEW</a:t>
            </a:r>
          </a:p>
        </p:txBody>
      </p:sp>
      <p:sp>
        <p:nvSpPr>
          <p:cNvPr id="6" name="Rectangle: Rounded Corners 5">
            <a:extLst>
              <a:ext uri="{FF2B5EF4-FFF2-40B4-BE49-F238E27FC236}">
                <a16:creationId xmlns:a16="http://schemas.microsoft.com/office/drawing/2014/main" id="{733181DC-98BC-C338-B340-D000D3ADE971}"/>
              </a:ext>
            </a:extLst>
          </p:cNvPr>
          <p:cNvSpPr/>
          <p:nvPr/>
        </p:nvSpPr>
        <p:spPr>
          <a:xfrm>
            <a:off x="8337826" y="3181431"/>
            <a:ext cx="1968843" cy="9761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TABLET VIEW</a:t>
            </a:r>
          </a:p>
        </p:txBody>
      </p:sp>
      <p:sp>
        <p:nvSpPr>
          <p:cNvPr id="7" name="Rectangle: Rounded Corners 6">
            <a:extLst>
              <a:ext uri="{FF2B5EF4-FFF2-40B4-BE49-F238E27FC236}">
                <a16:creationId xmlns:a16="http://schemas.microsoft.com/office/drawing/2014/main" id="{A07FF682-B47D-4B21-CD26-1F9F0ADC328E}"/>
              </a:ext>
            </a:extLst>
          </p:cNvPr>
          <p:cNvSpPr/>
          <p:nvPr/>
        </p:nvSpPr>
        <p:spPr>
          <a:xfrm>
            <a:off x="4364809" y="4943515"/>
            <a:ext cx="2026508" cy="996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LAPTOP VIEW</a:t>
            </a:r>
          </a:p>
        </p:txBody>
      </p:sp>
      <p:sp>
        <p:nvSpPr>
          <p:cNvPr id="8" name="Rectangle: Rounded Corners 7">
            <a:extLst>
              <a:ext uri="{FF2B5EF4-FFF2-40B4-BE49-F238E27FC236}">
                <a16:creationId xmlns:a16="http://schemas.microsoft.com/office/drawing/2014/main" id="{5A1E9F9B-82FF-3C83-C27C-D19D03AA0197}"/>
              </a:ext>
            </a:extLst>
          </p:cNvPr>
          <p:cNvSpPr/>
          <p:nvPr/>
        </p:nvSpPr>
        <p:spPr>
          <a:xfrm>
            <a:off x="8411967" y="4966855"/>
            <a:ext cx="2026508" cy="996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DESKTOP VIEW</a:t>
            </a:r>
          </a:p>
        </p:txBody>
      </p:sp>
    </p:spTree>
    <p:extLst>
      <p:ext uri="{BB962C8B-B14F-4D97-AF65-F5344CB8AC3E}">
        <p14:creationId xmlns:p14="http://schemas.microsoft.com/office/powerpoint/2010/main" val="1275099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1070919" y="708454"/>
            <a:ext cx="7687318" cy="832022"/>
          </a:xfrm>
        </p:spPr>
        <p:txBody>
          <a:bodyPr/>
          <a:lstStyle/>
          <a:p>
            <a:r>
              <a:rPr lang="en-US" sz="4000" dirty="0">
                <a:latin typeface="Arial" panose="020B0604020202020204" pitchFamily="34" charset="0"/>
                <a:cs typeface="Arial" panose="020B0604020202020204" pitchFamily="34" charset="0"/>
              </a:rPr>
              <a:t>PHONE VIEW – 430*932</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11" name="Picture 10">
            <a:extLst>
              <a:ext uri="{FF2B5EF4-FFF2-40B4-BE49-F238E27FC236}">
                <a16:creationId xmlns:a16="http://schemas.microsoft.com/office/drawing/2014/main" id="{AF8DA07D-2E53-1459-BD64-E74168FDCA67}"/>
              </a:ext>
            </a:extLst>
          </p:cNvPr>
          <p:cNvPicPr>
            <a:picLocks noChangeAspect="1"/>
          </p:cNvPicPr>
          <p:nvPr/>
        </p:nvPicPr>
        <p:blipFill>
          <a:blip r:embed="rId3"/>
          <a:stretch>
            <a:fillRect/>
          </a:stretch>
        </p:blipFill>
        <p:spPr>
          <a:xfrm>
            <a:off x="137803" y="1711809"/>
            <a:ext cx="2135839" cy="4590601"/>
          </a:xfrm>
          <a:prstGeom prst="rect">
            <a:avLst/>
          </a:prstGeom>
        </p:spPr>
      </p:pic>
      <p:pic>
        <p:nvPicPr>
          <p:cNvPr id="13" name="Picture 12">
            <a:extLst>
              <a:ext uri="{FF2B5EF4-FFF2-40B4-BE49-F238E27FC236}">
                <a16:creationId xmlns:a16="http://schemas.microsoft.com/office/drawing/2014/main" id="{D1DB3125-EDC3-E55D-A6D4-BB71668F2B44}"/>
              </a:ext>
            </a:extLst>
          </p:cNvPr>
          <p:cNvPicPr>
            <a:picLocks noChangeAspect="1"/>
          </p:cNvPicPr>
          <p:nvPr/>
        </p:nvPicPr>
        <p:blipFill>
          <a:blip r:embed="rId4"/>
          <a:stretch>
            <a:fillRect/>
          </a:stretch>
        </p:blipFill>
        <p:spPr>
          <a:xfrm>
            <a:off x="2421257" y="1711809"/>
            <a:ext cx="2135839" cy="4544060"/>
          </a:xfrm>
          <a:prstGeom prst="rect">
            <a:avLst/>
          </a:prstGeom>
        </p:spPr>
      </p:pic>
      <p:pic>
        <p:nvPicPr>
          <p:cNvPr id="15" name="Picture 14">
            <a:extLst>
              <a:ext uri="{FF2B5EF4-FFF2-40B4-BE49-F238E27FC236}">
                <a16:creationId xmlns:a16="http://schemas.microsoft.com/office/drawing/2014/main" id="{F646D2C5-309C-B855-B102-44411A784CD4}"/>
              </a:ext>
            </a:extLst>
          </p:cNvPr>
          <p:cNvPicPr>
            <a:picLocks noChangeAspect="1"/>
          </p:cNvPicPr>
          <p:nvPr/>
        </p:nvPicPr>
        <p:blipFill>
          <a:blip r:embed="rId5"/>
          <a:stretch>
            <a:fillRect/>
          </a:stretch>
        </p:blipFill>
        <p:spPr>
          <a:xfrm>
            <a:off x="4779706" y="1711809"/>
            <a:ext cx="2135839" cy="4544059"/>
          </a:xfrm>
          <a:prstGeom prst="rect">
            <a:avLst/>
          </a:prstGeom>
        </p:spPr>
      </p:pic>
      <p:pic>
        <p:nvPicPr>
          <p:cNvPr id="17" name="Picture 16">
            <a:extLst>
              <a:ext uri="{FF2B5EF4-FFF2-40B4-BE49-F238E27FC236}">
                <a16:creationId xmlns:a16="http://schemas.microsoft.com/office/drawing/2014/main" id="{3AFD16D7-85D0-680B-2DAC-B58A42DE75D0}"/>
              </a:ext>
            </a:extLst>
          </p:cNvPr>
          <p:cNvPicPr>
            <a:picLocks noChangeAspect="1"/>
          </p:cNvPicPr>
          <p:nvPr/>
        </p:nvPicPr>
        <p:blipFill>
          <a:blip r:embed="rId6"/>
          <a:stretch>
            <a:fillRect/>
          </a:stretch>
        </p:blipFill>
        <p:spPr>
          <a:xfrm>
            <a:off x="7144769" y="1711808"/>
            <a:ext cx="2135839" cy="4544059"/>
          </a:xfrm>
          <a:prstGeom prst="rect">
            <a:avLst/>
          </a:prstGeom>
        </p:spPr>
      </p:pic>
      <p:pic>
        <p:nvPicPr>
          <p:cNvPr id="19" name="Picture 18">
            <a:extLst>
              <a:ext uri="{FF2B5EF4-FFF2-40B4-BE49-F238E27FC236}">
                <a16:creationId xmlns:a16="http://schemas.microsoft.com/office/drawing/2014/main" id="{CBEF4DB2-2D3C-85C2-0CCA-F6B15214B654}"/>
              </a:ext>
            </a:extLst>
          </p:cNvPr>
          <p:cNvPicPr>
            <a:picLocks noChangeAspect="1"/>
          </p:cNvPicPr>
          <p:nvPr/>
        </p:nvPicPr>
        <p:blipFill>
          <a:blip r:embed="rId7"/>
          <a:stretch>
            <a:fillRect/>
          </a:stretch>
        </p:blipFill>
        <p:spPr>
          <a:xfrm>
            <a:off x="9509832" y="1711807"/>
            <a:ext cx="2162477" cy="4544059"/>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A261-3362-CFB2-33F0-AB852DC71E4D}"/>
              </a:ext>
            </a:extLst>
          </p:cNvPr>
          <p:cNvSpPr>
            <a:spLocks noGrp="1"/>
          </p:cNvSpPr>
          <p:nvPr>
            <p:ph type="title"/>
          </p:nvPr>
        </p:nvSpPr>
        <p:spPr>
          <a:xfrm>
            <a:off x="646111" y="452718"/>
            <a:ext cx="9404723" cy="906525"/>
          </a:xfrm>
        </p:spPr>
        <p:txBody>
          <a:bodyPr/>
          <a:lstStyle/>
          <a:p>
            <a:r>
              <a:rPr lang="en-IN" sz="4000" b="1" dirty="0">
                <a:latin typeface="Arial" panose="020B0604020202020204" pitchFamily="34" charset="0"/>
                <a:cs typeface="Arial" panose="020B0604020202020204" pitchFamily="34" charset="0"/>
              </a:rPr>
              <a:t>           TABLET VIEW – 820*1180</a:t>
            </a:r>
          </a:p>
        </p:txBody>
      </p:sp>
      <p:sp>
        <p:nvSpPr>
          <p:cNvPr id="3" name="Slide Number Placeholder 2">
            <a:extLst>
              <a:ext uri="{FF2B5EF4-FFF2-40B4-BE49-F238E27FC236}">
                <a16:creationId xmlns:a16="http://schemas.microsoft.com/office/drawing/2014/main" id="{D4FFB3AA-1472-24F8-C3AE-7B47F2C7585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5" name="Picture 4">
            <a:extLst>
              <a:ext uri="{FF2B5EF4-FFF2-40B4-BE49-F238E27FC236}">
                <a16:creationId xmlns:a16="http://schemas.microsoft.com/office/drawing/2014/main" id="{BEBDB962-A69C-E5E6-8BF4-34DF74F37186}"/>
              </a:ext>
            </a:extLst>
          </p:cNvPr>
          <p:cNvPicPr>
            <a:picLocks noChangeAspect="1"/>
          </p:cNvPicPr>
          <p:nvPr/>
        </p:nvPicPr>
        <p:blipFill>
          <a:blip r:embed="rId2"/>
          <a:stretch>
            <a:fillRect/>
          </a:stretch>
        </p:blipFill>
        <p:spPr>
          <a:xfrm>
            <a:off x="329903" y="1190732"/>
            <a:ext cx="3120900" cy="2728548"/>
          </a:xfrm>
          <a:prstGeom prst="rect">
            <a:avLst/>
          </a:prstGeom>
        </p:spPr>
      </p:pic>
      <p:pic>
        <p:nvPicPr>
          <p:cNvPr id="7" name="Picture 6">
            <a:extLst>
              <a:ext uri="{FF2B5EF4-FFF2-40B4-BE49-F238E27FC236}">
                <a16:creationId xmlns:a16="http://schemas.microsoft.com/office/drawing/2014/main" id="{EEBB01F2-6F49-42AE-9EFD-EB284206C3B5}"/>
              </a:ext>
            </a:extLst>
          </p:cNvPr>
          <p:cNvPicPr>
            <a:picLocks noChangeAspect="1"/>
          </p:cNvPicPr>
          <p:nvPr/>
        </p:nvPicPr>
        <p:blipFill>
          <a:blip r:embed="rId3"/>
          <a:stretch>
            <a:fillRect/>
          </a:stretch>
        </p:blipFill>
        <p:spPr>
          <a:xfrm>
            <a:off x="4048461" y="1187577"/>
            <a:ext cx="3120900" cy="2728548"/>
          </a:xfrm>
          <a:prstGeom prst="rect">
            <a:avLst/>
          </a:prstGeom>
        </p:spPr>
      </p:pic>
      <p:pic>
        <p:nvPicPr>
          <p:cNvPr id="9" name="Picture 8">
            <a:extLst>
              <a:ext uri="{FF2B5EF4-FFF2-40B4-BE49-F238E27FC236}">
                <a16:creationId xmlns:a16="http://schemas.microsoft.com/office/drawing/2014/main" id="{40C2FA98-1052-E34C-1839-34A3594AA58C}"/>
              </a:ext>
            </a:extLst>
          </p:cNvPr>
          <p:cNvPicPr>
            <a:picLocks noChangeAspect="1"/>
          </p:cNvPicPr>
          <p:nvPr/>
        </p:nvPicPr>
        <p:blipFill>
          <a:blip r:embed="rId4"/>
          <a:stretch>
            <a:fillRect/>
          </a:stretch>
        </p:blipFill>
        <p:spPr>
          <a:xfrm>
            <a:off x="7831971" y="1198968"/>
            <a:ext cx="3120900" cy="2705767"/>
          </a:xfrm>
          <a:prstGeom prst="rect">
            <a:avLst/>
          </a:prstGeom>
        </p:spPr>
      </p:pic>
      <p:pic>
        <p:nvPicPr>
          <p:cNvPr id="11" name="Picture 10">
            <a:extLst>
              <a:ext uri="{FF2B5EF4-FFF2-40B4-BE49-F238E27FC236}">
                <a16:creationId xmlns:a16="http://schemas.microsoft.com/office/drawing/2014/main" id="{39B1C544-C981-6826-A2DE-52F07CFCBBB5}"/>
              </a:ext>
            </a:extLst>
          </p:cNvPr>
          <p:cNvPicPr>
            <a:picLocks noChangeAspect="1"/>
          </p:cNvPicPr>
          <p:nvPr/>
        </p:nvPicPr>
        <p:blipFill>
          <a:blip r:embed="rId5"/>
          <a:stretch>
            <a:fillRect/>
          </a:stretch>
        </p:blipFill>
        <p:spPr>
          <a:xfrm>
            <a:off x="1890353" y="4048835"/>
            <a:ext cx="3120900" cy="2705767"/>
          </a:xfrm>
          <a:prstGeom prst="rect">
            <a:avLst/>
          </a:prstGeom>
        </p:spPr>
      </p:pic>
      <p:pic>
        <p:nvPicPr>
          <p:cNvPr id="13" name="Picture 12">
            <a:extLst>
              <a:ext uri="{FF2B5EF4-FFF2-40B4-BE49-F238E27FC236}">
                <a16:creationId xmlns:a16="http://schemas.microsoft.com/office/drawing/2014/main" id="{850DEA93-CDFC-1F1D-4E9C-4660902D63CA}"/>
              </a:ext>
            </a:extLst>
          </p:cNvPr>
          <p:cNvPicPr>
            <a:picLocks noChangeAspect="1"/>
          </p:cNvPicPr>
          <p:nvPr/>
        </p:nvPicPr>
        <p:blipFill>
          <a:blip r:embed="rId6"/>
          <a:stretch>
            <a:fillRect/>
          </a:stretch>
        </p:blipFill>
        <p:spPr>
          <a:xfrm>
            <a:off x="5828040" y="4048835"/>
            <a:ext cx="3120900" cy="2705767"/>
          </a:xfrm>
          <a:prstGeom prst="rect">
            <a:avLst/>
          </a:prstGeom>
        </p:spPr>
      </p:pic>
    </p:spTree>
    <p:extLst>
      <p:ext uri="{BB962C8B-B14F-4D97-AF65-F5344CB8AC3E}">
        <p14:creationId xmlns:p14="http://schemas.microsoft.com/office/powerpoint/2010/main" val="4252381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
        <p:nvSpPr>
          <p:cNvPr id="7" name="Title 6">
            <a:extLst>
              <a:ext uri="{FF2B5EF4-FFF2-40B4-BE49-F238E27FC236}">
                <a16:creationId xmlns:a16="http://schemas.microsoft.com/office/drawing/2014/main" id="{C238B3FA-90C0-0087-9840-3023FED18F3E}"/>
              </a:ext>
            </a:extLst>
          </p:cNvPr>
          <p:cNvSpPr>
            <a:spLocks noGrp="1"/>
          </p:cNvSpPr>
          <p:nvPr>
            <p:ph type="title"/>
          </p:nvPr>
        </p:nvSpPr>
        <p:spPr>
          <a:xfrm>
            <a:off x="1550563" y="457199"/>
            <a:ext cx="9879437" cy="1091515"/>
          </a:xfrm>
        </p:spPr>
        <p:txBody>
          <a:bodyPr/>
          <a:lstStyle/>
          <a:p>
            <a:r>
              <a:rPr lang="en-IN" sz="4000" b="1" dirty="0">
                <a:solidFill>
                  <a:schemeClr val="tx1">
                    <a:lumMod val="95000"/>
                  </a:schemeClr>
                </a:solidFill>
                <a:latin typeface="Arial" panose="020B0604020202020204" pitchFamily="34" charset="0"/>
                <a:cs typeface="Arial" panose="020B0604020202020204" pitchFamily="34" charset="0"/>
              </a:rPr>
              <a:t>LAPTOP VIEW – 1366*768</a:t>
            </a:r>
          </a:p>
        </p:txBody>
      </p:sp>
      <p:pic>
        <p:nvPicPr>
          <p:cNvPr id="13" name="Picture 12">
            <a:extLst>
              <a:ext uri="{FF2B5EF4-FFF2-40B4-BE49-F238E27FC236}">
                <a16:creationId xmlns:a16="http://schemas.microsoft.com/office/drawing/2014/main" id="{02FD01B0-53C2-11C4-E65F-79BE60E40788}"/>
              </a:ext>
            </a:extLst>
          </p:cNvPr>
          <p:cNvPicPr>
            <a:picLocks noChangeAspect="1"/>
          </p:cNvPicPr>
          <p:nvPr/>
        </p:nvPicPr>
        <p:blipFill>
          <a:blip r:embed="rId3"/>
          <a:stretch>
            <a:fillRect/>
          </a:stretch>
        </p:blipFill>
        <p:spPr>
          <a:xfrm>
            <a:off x="216685" y="1704186"/>
            <a:ext cx="3737477" cy="2320671"/>
          </a:xfrm>
          <a:prstGeom prst="rect">
            <a:avLst/>
          </a:prstGeom>
        </p:spPr>
      </p:pic>
      <p:pic>
        <p:nvPicPr>
          <p:cNvPr id="15" name="Picture 14">
            <a:extLst>
              <a:ext uri="{FF2B5EF4-FFF2-40B4-BE49-F238E27FC236}">
                <a16:creationId xmlns:a16="http://schemas.microsoft.com/office/drawing/2014/main" id="{2D57B37E-193E-2EFA-65B6-092399E234E8}"/>
              </a:ext>
            </a:extLst>
          </p:cNvPr>
          <p:cNvPicPr>
            <a:picLocks noChangeAspect="1"/>
          </p:cNvPicPr>
          <p:nvPr/>
        </p:nvPicPr>
        <p:blipFill>
          <a:blip r:embed="rId4"/>
          <a:stretch>
            <a:fillRect/>
          </a:stretch>
        </p:blipFill>
        <p:spPr>
          <a:xfrm>
            <a:off x="4134189" y="1704185"/>
            <a:ext cx="3738820" cy="2320671"/>
          </a:xfrm>
          <a:prstGeom prst="rect">
            <a:avLst/>
          </a:prstGeom>
        </p:spPr>
      </p:pic>
      <p:pic>
        <p:nvPicPr>
          <p:cNvPr id="17" name="Picture 16">
            <a:extLst>
              <a:ext uri="{FF2B5EF4-FFF2-40B4-BE49-F238E27FC236}">
                <a16:creationId xmlns:a16="http://schemas.microsoft.com/office/drawing/2014/main" id="{3FE98B23-02AC-A081-775D-A814DA1308DD}"/>
              </a:ext>
            </a:extLst>
          </p:cNvPr>
          <p:cNvPicPr>
            <a:picLocks noChangeAspect="1"/>
          </p:cNvPicPr>
          <p:nvPr/>
        </p:nvPicPr>
        <p:blipFill>
          <a:blip r:embed="rId5"/>
          <a:stretch>
            <a:fillRect/>
          </a:stretch>
        </p:blipFill>
        <p:spPr>
          <a:xfrm>
            <a:off x="8053036" y="1720157"/>
            <a:ext cx="3922279" cy="2320164"/>
          </a:xfrm>
          <a:prstGeom prst="rect">
            <a:avLst/>
          </a:prstGeom>
        </p:spPr>
      </p:pic>
      <p:pic>
        <p:nvPicPr>
          <p:cNvPr id="19" name="Picture 18">
            <a:extLst>
              <a:ext uri="{FF2B5EF4-FFF2-40B4-BE49-F238E27FC236}">
                <a16:creationId xmlns:a16="http://schemas.microsoft.com/office/drawing/2014/main" id="{D1A6AA8C-A3B6-BC83-79FA-2A26B13A5750}"/>
              </a:ext>
            </a:extLst>
          </p:cNvPr>
          <p:cNvPicPr>
            <a:picLocks noChangeAspect="1"/>
          </p:cNvPicPr>
          <p:nvPr/>
        </p:nvPicPr>
        <p:blipFill>
          <a:blip r:embed="rId6"/>
          <a:stretch>
            <a:fillRect/>
          </a:stretch>
        </p:blipFill>
        <p:spPr>
          <a:xfrm>
            <a:off x="1714050" y="4205210"/>
            <a:ext cx="3738820" cy="2336642"/>
          </a:xfrm>
          <a:prstGeom prst="rect">
            <a:avLst/>
          </a:prstGeom>
        </p:spPr>
      </p:pic>
      <p:pic>
        <p:nvPicPr>
          <p:cNvPr id="21" name="Picture 20">
            <a:extLst>
              <a:ext uri="{FF2B5EF4-FFF2-40B4-BE49-F238E27FC236}">
                <a16:creationId xmlns:a16="http://schemas.microsoft.com/office/drawing/2014/main" id="{5124C9E7-6052-C9DE-6200-819B7458B8EA}"/>
              </a:ext>
            </a:extLst>
          </p:cNvPr>
          <p:cNvPicPr>
            <a:picLocks noChangeAspect="1"/>
          </p:cNvPicPr>
          <p:nvPr/>
        </p:nvPicPr>
        <p:blipFill>
          <a:blip r:embed="rId7"/>
          <a:stretch>
            <a:fillRect/>
          </a:stretch>
        </p:blipFill>
        <p:spPr>
          <a:xfrm>
            <a:off x="6184297" y="4205210"/>
            <a:ext cx="3737478" cy="2311761"/>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779373" y="576649"/>
            <a:ext cx="9646654" cy="766119"/>
          </a:xfrm>
        </p:spPr>
        <p:txBody>
          <a:bodyPr/>
          <a:lstStyle/>
          <a:p>
            <a:r>
              <a:rPr lang="en-US" sz="4000" dirty="0"/>
              <a:t>DESKTOP VIEW – 1920*1080</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9" name="Picture 8">
            <a:extLst>
              <a:ext uri="{FF2B5EF4-FFF2-40B4-BE49-F238E27FC236}">
                <a16:creationId xmlns:a16="http://schemas.microsoft.com/office/drawing/2014/main" id="{E742A0BA-518F-2972-AA2C-86FA77AAE4C3}"/>
              </a:ext>
            </a:extLst>
          </p:cNvPr>
          <p:cNvPicPr>
            <a:picLocks noChangeAspect="1"/>
          </p:cNvPicPr>
          <p:nvPr/>
        </p:nvPicPr>
        <p:blipFill>
          <a:blip r:embed="rId3"/>
          <a:stretch>
            <a:fillRect/>
          </a:stretch>
        </p:blipFill>
        <p:spPr>
          <a:xfrm>
            <a:off x="540969" y="1705515"/>
            <a:ext cx="3734469" cy="2166269"/>
          </a:xfrm>
          <a:prstGeom prst="rect">
            <a:avLst/>
          </a:prstGeom>
        </p:spPr>
      </p:pic>
      <p:pic>
        <p:nvPicPr>
          <p:cNvPr id="11" name="Picture 10">
            <a:extLst>
              <a:ext uri="{FF2B5EF4-FFF2-40B4-BE49-F238E27FC236}">
                <a16:creationId xmlns:a16="http://schemas.microsoft.com/office/drawing/2014/main" id="{EC7B56D8-8370-4254-787F-B1479FE44213}"/>
              </a:ext>
            </a:extLst>
          </p:cNvPr>
          <p:cNvPicPr>
            <a:picLocks noChangeAspect="1"/>
          </p:cNvPicPr>
          <p:nvPr/>
        </p:nvPicPr>
        <p:blipFill>
          <a:blip r:embed="rId4"/>
          <a:stretch>
            <a:fillRect/>
          </a:stretch>
        </p:blipFill>
        <p:spPr>
          <a:xfrm>
            <a:off x="4437468" y="1705515"/>
            <a:ext cx="3734468" cy="2166269"/>
          </a:xfrm>
          <a:prstGeom prst="rect">
            <a:avLst/>
          </a:prstGeom>
        </p:spPr>
      </p:pic>
      <p:pic>
        <p:nvPicPr>
          <p:cNvPr id="15" name="Picture 14">
            <a:extLst>
              <a:ext uri="{FF2B5EF4-FFF2-40B4-BE49-F238E27FC236}">
                <a16:creationId xmlns:a16="http://schemas.microsoft.com/office/drawing/2014/main" id="{11CD6A53-58D8-7664-E634-4DC3F9044E0C}"/>
              </a:ext>
            </a:extLst>
          </p:cNvPr>
          <p:cNvPicPr>
            <a:picLocks noChangeAspect="1"/>
          </p:cNvPicPr>
          <p:nvPr/>
        </p:nvPicPr>
        <p:blipFill>
          <a:blip r:embed="rId5"/>
          <a:stretch>
            <a:fillRect/>
          </a:stretch>
        </p:blipFill>
        <p:spPr>
          <a:xfrm>
            <a:off x="8333966" y="1705514"/>
            <a:ext cx="3755651" cy="2166269"/>
          </a:xfrm>
          <a:prstGeom prst="rect">
            <a:avLst/>
          </a:prstGeom>
        </p:spPr>
      </p:pic>
      <p:pic>
        <p:nvPicPr>
          <p:cNvPr id="17" name="Picture 16">
            <a:extLst>
              <a:ext uri="{FF2B5EF4-FFF2-40B4-BE49-F238E27FC236}">
                <a16:creationId xmlns:a16="http://schemas.microsoft.com/office/drawing/2014/main" id="{0190F377-3C27-8AC3-0EB5-5FB8AE1F0F06}"/>
              </a:ext>
            </a:extLst>
          </p:cNvPr>
          <p:cNvPicPr>
            <a:picLocks noChangeAspect="1"/>
          </p:cNvPicPr>
          <p:nvPr/>
        </p:nvPicPr>
        <p:blipFill>
          <a:blip r:embed="rId6"/>
          <a:stretch>
            <a:fillRect/>
          </a:stretch>
        </p:blipFill>
        <p:spPr>
          <a:xfrm>
            <a:off x="2519266" y="4234529"/>
            <a:ext cx="3708540" cy="2166270"/>
          </a:xfrm>
          <a:prstGeom prst="rect">
            <a:avLst/>
          </a:prstGeom>
        </p:spPr>
      </p:pic>
      <p:pic>
        <p:nvPicPr>
          <p:cNvPr id="19" name="Picture 18">
            <a:extLst>
              <a:ext uri="{FF2B5EF4-FFF2-40B4-BE49-F238E27FC236}">
                <a16:creationId xmlns:a16="http://schemas.microsoft.com/office/drawing/2014/main" id="{40143F61-C014-2951-069C-C8BA4562BF33}"/>
              </a:ext>
            </a:extLst>
          </p:cNvPr>
          <p:cNvPicPr>
            <a:picLocks noChangeAspect="1"/>
          </p:cNvPicPr>
          <p:nvPr/>
        </p:nvPicPr>
        <p:blipFill>
          <a:blip r:embed="rId7"/>
          <a:stretch>
            <a:fillRect/>
          </a:stretch>
        </p:blipFill>
        <p:spPr>
          <a:xfrm>
            <a:off x="6602700" y="4234530"/>
            <a:ext cx="3734468" cy="2166269"/>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p:txBody>
          <a:bodyPr/>
          <a:lstStyle/>
          <a:p>
            <a:r>
              <a:rPr lang="en-IN" dirty="0"/>
              <a:t>Website design mistakes to be avoided</a:t>
            </a:r>
            <a:br>
              <a:rPr lang="en-IN" dirty="0"/>
            </a:br>
            <a:endParaRPr lang="en-US" dirty="0"/>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
        <p:nvSpPr>
          <p:cNvPr id="6" name="Content Placeholder 5">
            <a:extLst>
              <a:ext uri="{FF2B5EF4-FFF2-40B4-BE49-F238E27FC236}">
                <a16:creationId xmlns:a16="http://schemas.microsoft.com/office/drawing/2014/main" id="{688F8807-8458-6354-8DD9-5E00506A2EA0}"/>
              </a:ext>
            </a:extLst>
          </p:cNvPr>
          <p:cNvSpPr>
            <a:spLocks noGrp="1"/>
          </p:cNvSpPr>
          <p:nvPr>
            <p:ph sz="quarter" idx="4"/>
          </p:nvPr>
        </p:nvSpPr>
        <p:spPr/>
        <p:txBody>
          <a:bodyPr>
            <a:normAutofit/>
          </a:bodyPr>
          <a:lstStyle/>
          <a:p>
            <a:r>
              <a:rPr lang="en-IN" sz="2400" b="1" i="0" dirty="0">
                <a:solidFill>
                  <a:schemeClr val="accent2">
                    <a:lumMod val="75000"/>
                  </a:schemeClr>
                </a:solidFill>
                <a:effectLst/>
                <a:latin typeface="Aptos Narrow" panose="020B0004020202020204" pitchFamily="34" charset="0"/>
                <a:ea typeface="Gadugi" panose="020B0502040204020203" pitchFamily="34" charset="0"/>
              </a:rPr>
              <a:t>Overloaded content</a:t>
            </a:r>
          </a:p>
          <a:p>
            <a:r>
              <a:rPr lang="en-IN" sz="2400" b="1" dirty="0">
                <a:solidFill>
                  <a:schemeClr val="accent2">
                    <a:lumMod val="75000"/>
                  </a:schemeClr>
                </a:solidFill>
                <a:latin typeface="Aptos Narrow" panose="020B0004020202020204" pitchFamily="34" charset="0"/>
                <a:ea typeface="Gadugi" panose="020B0502040204020203" pitchFamily="34" charset="0"/>
              </a:rPr>
              <a:t>Poor content hierarchy</a:t>
            </a:r>
            <a:endParaRPr lang="en-IN" sz="2400" b="1" i="0" dirty="0">
              <a:solidFill>
                <a:schemeClr val="accent2">
                  <a:lumMod val="75000"/>
                </a:schemeClr>
              </a:solidFill>
              <a:effectLst/>
              <a:latin typeface="Aptos Narrow" panose="020B0004020202020204" pitchFamily="34" charset="0"/>
              <a:ea typeface="Gadugi" panose="020B0502040204020203" pitchFamily="34" charset="0"/>
            </a:endParaRPr>
          </a:p>
          <a:p>
            <a:r>
              <a:rPr lang="en-US" sz="2400" b="1" i="0" dirty="0">
                <a:solidFill>
                  <a:schemeClr val="accent2">
                    <a:lumMod val="75000"/>
                  </a:schemeClr>
                </a:solidFill>
                <a:effectLst/>
                <a:latin typeface="Aptos Narrow" panose="020B0004020202020204" pitchFamily="34" charset="0"/>
                <a:ea typeface="Gadugi" panose="020B0502040204020203" pitchFamily="34" charset="0"/>
              </a:rPr>
              <a:t>Lack of clear calls to action </a:t>
            </a:r>
            <a:r>
              <a:rPr lang="en-IN" sz="2400" b="1" dirty="0">
                <a:solidFill>
                  <a:schemeClr val="accent2">
                    <a:lumMod val="75000"/>
                  </a:schemeClr>
                </a:solidFill>
                <a:latin typeface="Aptos Narrow" panose="020B0004020202020204" pitchFamily="34" charset="0"/>
                <a:ea typeface="Gadugi" panose="020B0502040204020203" pitchFamily="34" charset="0"/>
              </a:rPr>
              <a:t>n</a:t>
            </a:r>
            <a:r>
              <a:rPr lang="en-IN" sz="2400" b="1" i="0" dirty="0">
                <a:solidFill>
                  <a:schemeClr val="accent2">
                    <a:lumMod val="75000"/>
                  </a:schemeClr>
                </a:solidFill>
                <a:effectLst/>
                <a:latin typeface="Aptos Narrow" panose="020B0004020202020204" pitchFamily="34" charset="0"/>
                <a:ea typeface="Gadugi" panose="020B0502040204020203" pitchFamily="34" charset="0"/>
              </a:rPr>
              <a:t>ot being mobile-friendly</a:t>
            </a:r>
          </a:p>
          <a:p>
            <a:r>
              <a:rPr lang="en-IN" sz="2400" b="1" dirty="0">
                <a:solidFill>
                  <a:schemeClr val="accent2">
                    <a:lumMod val="75000"/>
                  </a:schemeClr>
                </a:solidFill>
                <a:latin typeface="Aptos Narrow" panose="020B0004020202020204" pitchFamily="34" charset="0"/>
                <a:ea typeface="Gadugi" panose="020B0502040204020203" pitchFamily="34" charset="0"/>
              </a:rPr>
              <a:t>Slow loading speed</a:t>
            </a:r>
          </a:p>
          <a:p>
            <a:r>
              <a:rPr lang="en-IN" sz="2400" b="1" i="0" dirty="0">
                <a:solidFill>
                  <a:schemeClr val="accent2">
                    <a:lumMod val="75000"/>
                  </a:schemeClr>
                </a:solidFill>
                <a:effectLst/>
                <a:latin typeface="Aptos Narrow" panose="020B0004020202020204" pitchFamily="34" charset="0"/>
                <a:ea typeface="Gadugi" panose="020B0502040204020203" pitchFamily="34" charset="0"/>
              </a:rPr>
              <a:t>Lack in use of white space effectively</a:t>
            </a:r>
            <a:endParaRPr lang="en-IN" sz="2400" b="1" dirty="0">
              <a:solidFill>
                <a:schemeClr val="accent2">
                  <a:lumMod val="75000"/>
                </a:schemeClr>
              </a:solidFill>
              <a:latin typeface="Aptos Narrow" panose="020B0004020202020204" pitchFamily="34" charset="0"/>
              <a:ea typeface="Gadugi" panose="020B0502040204020203" pitchFamily="34" charset="0"/>
            </a:endParaRPr>
          </a:p>
        </p:txBody>
      </p:sp>
    </p:spTree>
    <p:extLst>
      <p:ext uri="{BB962C8B-B14F-4D97-AF65-F5344CB8AC3E}">
        <p14:creationId xmlns:p14="http://schemas.microsoft.com/office/powerpoint/2010/main" val="168621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7B4-FDCE-2A8A-9B02-7D0FCC7009E2}"/>
              </a:ext>
            </a:extLst>
          </p:cNvPr>
          <p:cNvSpPr>
            <a:spLocks noGrp="1"/>
          </p:cNvSpPr>
          <p:nvPr>
            <p:ph type="title"/>
          </p:nvPr>
        </p:nvSpPr>
        <p:spPr>
          <a:xfrm>
            <a:off x="7035115" y="873213"/>
            <a:ext cx="4085966" cy="4784768"/>
          </a:xfrm>
        </p:spPr>
        <p:txBody>
          <a:bodyPr/>
          <a:lstStyle/>
          <a:p>
            <a:r>
              <a:rPr lang="en-US" sz="2000" b="1" i="0" dirty="0">
                <a:solidFill>
                  <a:srgbClr val="FDFBF6"/>
                </a:solidFill>
                <a:effectLst/>
                <a:latin typeface="Gadugi" panose="020B0502040204020203" pitchFamily="34" charset="0"/>
                <a:ea typeface="Gadugi" panose="020B0502040204020203" pitchFamily="34" charset="0"/>
              </a:rPr>
              <a:t>Overloaded content:</a:t>
            </a:r>
            <a:r>
              <a:rPr lang="en-US" sz="2000" b="0" i="0" dirty="0">
                <a:solidFill>
                  <a:srgbClr val="FDFBF6"/>
                </a:solidFill>
                <a:effectLst/>
                <a:latin typeface="Gadugi" panose="020B0502040204020203" pitchFamily="34" charset="0"/>
                <a:ea typeface="Gadugi" panose="020B0502040204020203" pitchFamily="34" charset="0"/>
              </a:rPr>
              <a:t> Having  too many images on a page can be overwhelming for visitors lacking text content </a:t>
            </a:r>
            <a:br>
              <a:rPr lang="en-US" sz="2000" b="0" i="0" dirty="0">
                <a:solidFill>
                  <a:srgbClr val="FDFBF6"/>
                </a:solidFill>
                <a:effectLst/>
                <a:latin typeface="Gadugi" panose="020B0502040204020203" pitchFamily="34" charset="0"/>
                <a:ea typeface="Gadugi" panose="020B0502040204020203" pitchFamily="34" charset="0"/>
              </a:rPr>
            </a:br>
            <a:br>
              <a:rPr lang="en-US" sz="2000" b="0" i="0" dirty="0">
                <a:solidFill>
                  <a:srgbClr val="FDFBF6"/>
                </a:solidFill>
                <a:effectLst/>
                <a:latin typeface="Gadugi" panose="020B0502040204020203" pitchFamily="34" charset="0"/>
                <a:ea typeface="Gadugi" panose="020B0502040204020203" pitchFamily="34" charset="0"/>
              </a:rPr>
            </a:br>
            <a:r>
              <a:rPr lang="en-US" sz="1800" b="1" i="0" dirty="0">
                <a:solidFill>
                  <a:srgbClr val="FDFBF6"/>
                </a:solidFill>
                <a:effectLst/>
                <a:latin typeface="Gadugi" panose="020B0502040204020203" pitchFamily="34" charset="0"/>
                <a:ea typeface="Gadugi" panose="020B0502040204020203" pitchFamily="34" charset="0"/>
              </a:rPr>
              <a:t>Poor content hierarchy:</a:t>
            </a:r>
            <a:r>
              <a:rPr lang="en-US" sz="1800" b="0" i="0" dirty="0">
                <a:solidFill>
                  <a:srgbClr val="FDFBF6"/>
                </a:solidFill>
                <a:effectLst/>
                <a:latin typeface="Gadugi" panose="020B0502040204020203" pitchFamily="34" charset="0"/>
                <a:ea typeface="Gadugi" panose="020B0502040204020203" pitchFamily="34" charset="0"/>
              </a:rPr>
              <a:t> Your most important information should be easy to find and understand. Use headings, subheadings, and bullet points to break up your content and make it scannable.</a:t>
            </a:r>
            <a:br>
              <a:rPr lang="en-US" sz="1800" b="0" i="0" dirty="0">
                <a:solidFill>
                  <a:srgbClr val="FDFBF6"/>
                </a:solidFill>
                <a:effectLst/>
                <a:latin typeface="Gadugi" panose="020B0502040204020203" pitchFamily="34" charset="0"/>
                <a:ea typeface="Gadugi" panose="020B0502040204020203" pitchFamily="34" charset="0"/>
              </a:rPr>
            </a:br>
            <a:endParaRPr lang="en-IN" sz="1800" dirty="0">
              <a:solidFill>
                <a:srgbClr val="FDFBF6"/>
              </a:solidFill>
              <a:latin typeface="Gadugi" panose="020B0502040204020203" pitchFamily="34" charset="0"/>
              <a:ea typeface="Gadugi" panose="020B0502040204020203" pitchFamily="34" charset="0"/>
            </a:endParaRPr>
          </a:p>
        </p:txBody>
      </p:sp>
      <p:pic>
        <p:nvPicPr>
          <p:cNvPr id="9" name="Picture 8">
            <a:extLst>
              <a:ext uri="{FF2B5EF4-FFF2-40B4-BE49-F238E27FC236}">
                <a16:creationId xmlns:a16="http://schemas.microsoft.com/office/drawing/2014/main" id="{34E10517-AFD3-1227-D1DA-5C3FD570A12D}"/>
              </a:ext>
            </a:extLst>
          </p:cNvPr>
          <p:cNvPicPr>
            <a:picLocks noChangeAspect="1"/>
          </p:cNvPicPr>
          <p:nvPr/>
        </p:nvPicPr>
        <p:blipFill>
          <a:blip r:embed="rId2"/>
          <a:stretch>
            <a:fillRect/>
          </a:stretch>
        </p:blipFill>
        <p:spPr>
          <a:xfrm>
            <a:off x="506613" y="873212"/>
            <a:ext cx="6050706" cy="4784768"/>
          </a:xfrm>
          <a:prstGeom prst="rect">
            <a:avLst/>
          </a:prstGeom>
        </p:spPr>
      </p:pic>
    </p:spTree>
    <p:extLst>
      <p:ext uri="{BB962C8B-B14F-4D97-AF65-F5344CB8AC3E}">
        <p14:creationId xmlns:p14="http://schemas.microsoft.com/office/powerpoint/2010/main" val="78581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0A1E-C1EA-E8C5-DEBC-CE9AFE0AD08B}"/>
              </a:ext>
            </a:extLst>
          </p:cNvPr>
          <p:cNvSpPr>
            <a:spLocks noGrp="1"/>
          </p:cNvSpPr>
          <p:nvPr>
            <p:ph type="title"/>
          </p:nvPr>
        </p:nvSpPr>
        <p:spPr>
          <a:xfrm>
            <a:off x="5008605" y="1095632"/>
            <a:ext cx="5156887" cy="2529016"/>
          </a:xfrm>
        </p:spPr>
        <p:txBody>
          <a:bodyPr/>
          <a:lstStyle/>
          <a:p>
            <a:br>
              <a:rPr lang="en-US" sz="1800" b="1" i="0" dirty="0">
                <a:solidFill>
                  <a:srgbClr val="FDFBF6"/>
                </a:solidFill>
                <a:effectLst/>
                <a:latin typeface="Gadugi" panose="020B0502040204020203" pitchFamily="34" charset="0"/>
                <a:ea typeface="Gadugi" panose="020B0502040204020203" pitchFamily="34" charset="0"/>
              </a:rPr>
            </a:br>
            <a:br>
              <a:rPr lang="en-US" sz="1800" b="1" i="0" dirty="0">
                <a:solidFill>
                  <a:srgbClr val="FDFBF6"/>
                </a:solidFill>
                <a:effectLst/>
                <a:latin typeface="Gadugi" panose="020B0502040204020203" pitchFamily="34" charset="0"/>
                <a:ea typeface="Gadugi" panose="020B0502040204020203" pitchFamily="34" charset="0"/>
              </a:rPr>
            </a:br>
            <a:r>
              <a:rPr lang="en-US" sz="1800" b="1" i="0" dirty="0">
                <a:solidFill>
                  <a:srgbClr val="FDFBF6"/>
                </a:solidFill>
                <a:effectLst/>
                <a:latin typeface="Gadugi" panose="020B0502040204020203" pitchFamily="34" charset="0"/>
                <a:ea typeface="Gadugi" panose="020B0502040204020203" pitchFamily="34" charset="0"/>
              </a:rPr>
              <a:t>Lack of clear calls to action (CTAs):</a:t>
            </a:r>
            <a:r>
              <a:rPr lang="en-US" sz="1800" b="0" i="0" dirty="0">
                <a:solidFill>
                  <a:srgbClr val="FDFBF6"/>
                </a:solidFill>
                <a:effectLst/>
                <a:latin typeface="Gadugi" panose="020B0502040204020203" pitchFamily="34" charset="0"/>
                <a:ea typeface="Gadugi" panose="020B0502040204020203" pitchFamily="34" charset="0"/>
              </a:rPr>
              <a:t> CTAs are buttons or phrases that tell visitors what you want them to do next, such as "Buy Now" or "Learn More." If your CTAs are weak or unclear, visitors won't know what to do </a:t>
            </a:r>
            <a:r>
              <a:rPr lang="en-US" sz="1800" dirty="0">
                <a:solidFill>
                  <a:srgbClr val="FDFBF6"/>
                </a:solidFill>
                <a:latin typeface="Gadugi" panose="020B0502040204020203" pitchFamily="34" charset="0"/>
                <a:ea typeface="Gadugi" panose="020B0502040204020203" pitchFamily="34" charset="0"/>
              </a:rPr>
              <a:t>which is not being mobile friendly</a:t>
            </a:r>
            <a:r>
              <a:rPr lang="en-US" sz="1800" dirty="0">
                <a:solidFill>
                  <a:schemeClr val="accent2">
                    <a:lumMod val="75000"/>
                  </a:schemeClr>
                </a:solidFill>
                <a:latin typeface="Gadugi" panose="020B0502040204020203" pitchFamily="34" charset="0"/>
                <a:ea typeface="Gadugi" panose="020B0502040204020203" pitchFamily="34" charset="0"/>
              </a:rPr>
              <a:t>.</a:t>
            </a:r>
            <a:br>
              <a:rPr lang="en-US" sz="1800" b="0" i="0" dirty="0">
                <a:solidFill>
                  <a:schemeClr val="accent2">
                    <a:lumMod val="75000"/>
                  </a:schemeClr>
                </a:solidFill>
                <a:effectLst/>
                <a:latin typeface="Gadugi" panose="020B0502040204020203" pitchFamily="34" charset="0"/>
                <a:ea typeface="Gadugi" panose="020B0502040204020203" pitchFamily="34" charset="0"/>
              </a:rPr>
            </a:br>
            <a:endParaRPr lang="en-IN" sz="1800" b="1" dirty="0">
              <a:solidFill>
                <a:schemeClr val="accent2">
                  <a:lumMod val="75000"/>
                </a:schemeClr>
              </a:solidFill>
              <a:latin typeface="Gadugi" panose="020B0502040204020203" pitchFamily="34" charset="0"/>
              <a:ea typeface="Gadugi" panose="020B0502040204020203" pitchFamily="34" charset="0"/>
            </a:endParaRPr>
          </a:p>
        </p:txBody>
      </p:sp>
      <p:pic>
        <p:nvPicPr>
          <p:cNvPr id="6" name="Picture 5">
            <a:extLst>
              <a:ext uri="{FF2B5EF4-FFF2-40B4-BE49-F238E27FC236}">
                <a16:creationId xmlns:a16="http://schemas.microsoft.com/office/drawing/2014/main" id="{2F68924E-FA06-2995-F6AE-C12E9BEA60B1}"/>
              </a:ext>
            </a:extLst>
          </p:cNvPr>
          <p:cNvPicPr>
            <a:picLocks noChangeAspect="1"/>
          </p:cNvPicPr>
          <p:nvPr/>
        </p:nvPicPr>
        <p:blipFill>
          <a:blip r:embed="rId2"/>
          <a:stretch>
            <a:fillRect/>
          </a:stretch>
        </p:blipFill>
        <p:spPr>
          <a:xfrm>
            <a:off x="675504" y="502508"/>
            <a:ext cx="3830593" cy="5700584"/>
          </a:xfrm>
          <a:prstGeom prst="rect">
            <a:avLst/>
          </a:prstGeom>
        </p:spPr>
      </p:pic>
    </p:spTree>
    <p:extLst>
      <p:ext uri="{BB962C8B-B14F-4D97-AF65-F5344CB8AC3E}">
        <p14:creationId xmlns:p14="http://schemas.microsoft.com/office/powerpoint/2010/main" val="142106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348759-55F3-984D-F3A2-40984F8C23D6}"/>
              </a:ext>
            </a:extLst>
          </p:cNvPr>
          <p:cNvSpPr>
            <a:spLocks noGrp="1"/>
          </p:cNvSpPr>
          <p:nvPr>
            <p:ph type="sldNum" sz="quarter" idx="12"/>
          </p:nvPr>
        </p:nvSpPr>
        <p:spPr/>
        <p:txBody>
          <a:bodyPr/>
          <a:lstStyle/>
          <a:p>
            <a:fld id="{48F63A3B-78C7-47BE-AE5E-E10140E04643}" type="slidenum">
              <a:rPr lang="en-US" smtClean="0"/>
              <a:pPr/>
              <a:t>2</a:t>
            </a:fld>
            <a:endParaRPr lang="en-US" dirty="0"/>
          </a:p>
        </p:txBody>
      </p:sp>
      <p:pic>
        <p:nvPicPr>
          <p:cNvPr id="4" name="Picture 3">
            <a:extLst>
              <a:ext uri="{FF2B5EF4-FFF2-40B4-BE49-F238E27FC236}">
                <a16:creationId xmlns:a16="http://schemas.microsoft.com/office/drawing/2014/main" id="{C747A707-3609-A94D-38F8-C7F759C375B0}"/>
              </a:ext>
            </a:extLst>
          </p:cNvPr>
          <p:cNvPicPr>
            <a:picLocks noChangeAspect="1"/>
          </p:cNvPicPr>
          <p:nvPr/>
        </p:nvPicPr>
        <p:blipFill>
          <a:blip r:embed="rId2"/>
          <a:stretch>
            <a:fillRect/>
          </a:stretch>
        </p:blipFill>
        <p:spPr>
          <a:xfrm>
            <a:off x="1687791" y="1867685"/>
            <a:ext cx="1143000" cy="1143000"/>
          </a:xfrm>
          <a:prstGeom prst="rect">
            <a:avLst/>
          </a:prstGeom>
        </p:spPr>
      </p:pic>
      <p:pic>
        <p:nvPicPr>
          <p:cNvPr id="6" name="Picture 5" descr="A blue and white logo&#10;&#10;Description automatically generated">
            <a:extLst>
              <a:ext uri="{FF2B5EF4-FFF2-40B4-BE49-F238E27FC236}">
                <a16:creationId xmlns:a16="http://schemas.microsoft.com/office/drawing/2014/main" id="{3B5314CD-AB17-E8B5-B6FD-FFF8B2D6EC1A}"/>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8AD715F6-0C86-1D5D-92EB-63E594FE4E44}"/>
              </a:ext>
            </a:extLst>
          </p:cNvPr>
          <p:cNvSpPr txBox="1"/>
          <p:nvPr/>
        </p:nvSpPr>
        <p:spPr>
          <a:xfrm>
            <a:off x="2951870" y="472178"/>
            <a:ext cx="6539452" cy="923330"/>
          </a:xfrm>
          <a:prstGeom prst="rect">
            <a:avLst/>
          </a:prstGeom>
          <a:noFill/>
        </p:spPr>
        <p:txBody>
          <a:bodyPr wrap="square" rtlCol="0">
            <a:spAutoFit/>
          </a:bodyPr>
          <a:lstStyle/>
          <a:p>
            <a:pPr algn="ctr"/>
            <a:r>
              <a:rPr lang="en-IN" sz="5400" dirty="0">
                <a:solidFill>
                  <a:srgbClr val="202C8F"/>
                </a:solidFill>
                <a:latin typeface="Bahnschrift SemiBold Condensed" panose="020B0502040204020203" pitchFamily="34" charset="0"/>
              </a:rPr>
              <a:t>DEUTSCHE BANK</a:t>
            </a:r>
          </a:p>
        </p:txBody>
      </p:sp>
    </p:spTree>
    <p:extLst>
      <p:ext uri="{BB962C8B-B14F-4D97-AF65-F5344CB8AC3E}">
        <p14:creationId xmlns:p14="http://schemas.microsoft.com/office/powerpoint/2010/main" val="1735675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D1D8CF-EA89-6C3C-BE89-F2E2696971DD}"/>
              </a:ext>
            </a:extLst>
          </p:cNvPr>
          <p:cNvSpPr>
            <a:spLocks noGrp="1"/>
          </p:cNvSpPr>
          <p:nvPr>
            <p:ph type="title"/>
          </p:nvPr>
        </p:nvSpPr>
        <p:spPr/>
        <p:txBody>
          <a:bodyPr/>
          <a:lstStyle/>
          <a:p>
            <a:r>
              <a:rPr lang="en-IN" sz="3600" b="1" dirty="0">
                <a:latin typeface="Gadugi" panose="020B0502040204020203" pitchFamily="34" charset="0"/>
                <a:ea typeface="Gadugi" panose="020B0502040204020203" pitchFamily="34" charset="0"/>
              </a:rPr>
              <a:t>Slow loading speed</a:t>
            </a:r>
            <a:br>
              <a:rPr lang="en-IN" sz="3600" b="1" dirty="0">
                <a:solidFill>
                  <a:schemeClr val="accent2">
                    <a:lumMod val="75000"/>
                  </a:schemeClr>
                </a:solidFill>
                <a:latin typeface="Gadugi" panose="020B0502040204020203" pitchFamily="34" charset="0"/>
                <a:ea typeface="Gadugi" panose="020B0502040204020203" pitchFamily="34" charset="0"/>
              </a:rPr>
            </a:br>
            <a:endParaRPr lang="en-IN" dirty="0">
              <a:latin typeface="Gadugi" panose="020B0502040204020203" pitchFamily="34" charset="0"/>
              <a:ea typeface="Gadugi" panose="020B0502040204020203" pitchFamily="34" charset="0"/>
            </a:endParaRPr>
          </a:p>
        </p:txBody>
      </p:sp>
      <p:pic>
        <p:nvPicPr>
          <p:cNvPr id="10" name="Picture 9">
            <a:extLst>
              <a:ext uri="{FF2B5EF4-FFF2-40B4-BE49-F238E27FC236}">
                <a16:creationId xmlns:a16="http://schemas.microsoft.com/office/drawing/2014/main" id="{112EEEF8-5063-1FEA-6761-9910C2810AB4}"/>
              </a:ext>
            </a:extLst>
          </p:cNvPr>
          <p:cNvPicPr>
            <a:picLocks noChangeAspect="1"/>
          </p:cNvPicPr>
          <p:nvPr/>
        </p:nvPicPr>
        <p:blipFill>
          <a:blip r:embed="rId2"/>
          <a:stretch>
            <a:fillRect/>
          </a:stretch>
        </p:blipFill>
        <p:spPr>
          <a:xfrm>
            <a:off x="321276" y="2047604"/>
            <a:ext cx="5494638" cy="3405845"/>
          </a:xfrm>
          <a:prstGeom prst="rect">
            <a:avLst/>
          </a:prstGeom>
        </p:spPr>
      </p:pic>
      <p:pic>
        <p:nvPicPr>
          <p:cNvPr id="12" name="Picture 11">
            <a:extLst>
              <a:ext uri="{FF2B5EF4-FFF2-40B4-BE49-F238E27FC236}">
                <a16:creationId xmlns:a16="http://schemas.microsoft.com/office/drawing/2014/main" id="{F8B9A973-0B0B-5FFC-3930-6C6F3BF43E55}"/>
              </a:ext>
            </a:extLst>
          </p:cNvPr>
          <p:cNvPicPr>
            <a:picLocks noChangeAspect="1"/>
          </p:cNvPicPr>
          <p:nvPr/>
        </p:nvPicPr>
        <p:blipFill>
          <a:blip r:embed="rId3"/>
          <a:stretch>
            <a:fillRect/>
          </a:stretch>
        </p:blipFill>
        <p:spPr>
          <a:xfrm>
            <a:off x="6196046" y="2047604"/>
            <a:ext cx="5494638" cy="3405845"/>
          </a:xfrm>
          <a:prstGeom prst="rect">
            <a:avLst/>
          </a:prstGeom>
        </p:spPr>
      </p:pic>
    </p:spTree>
    <p:extLst>
      <p:ext uri="{BB962C8B-B14F-4D97-AF65-F5344CB8AC3E}">
        <p14:creationId xmlns:p14="http://schemas.microsoft.com/office/powerpoint/2010/main" val="3849542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1FFC-CF58-E298-C1D1-99FEDC2C1863}"/>
              </a:ext>
            </a:extLst>
          </p:cNvPr>
          <p:cNvSpPr>
            <a:spLocks noGrp="1"/>
          </p:cNvSpPr>
          <p:nvPr>
            <p:ph type="title"/>
          </p:nvPr>
        </p:nvSpPr>
        <p:spPr>
          <a:xfrm>
            <a:off x="3460565" y="848498"/>
            <a:ext cx="7965461" cy="1029730"/>
          </a:xfrm>
        </p:spPr>
        <p:txBody>
          <a:bodyPr/>
          <a:lstStyle/>
          <a:p>
            <a:r>
              <a:rPr lang="en-IN" sz="3600" b="1" i="0" dirty="0">
                <a:solidFill>
                  <a:srgbClr val="FDFBF6"/>
                </a:solidFill>
                <a:effectLst/>
                <a:latin typeface="Aptos Narrow" panose="020B0004020202020204" pitchFamily="34" charset="0"/>
                <a:ea typeface="Gadugi" panose="020B0502040204020203" pitchFamily="34" charset="0"/>
              </a:rPr>
              <a:t>Lack in use of white space effectively</a:t>
            </a:r>
            <a:endParaRPr lang="en-IN" b="0" dirty="0">
              <a:solidFill>
                <a:srgbClr val="FDFBF6"/>
              </a:solidFill>
            </a:endParaRPr>
          </a:p>
        </p:txBody>
      </p:sp>
      <p:pic>
        <p:nvPicPr>
          <p:cNvPr id="6" name="Content Placeholder 5">
            <a:extLst>
              <a:ext uri="{FF2B5EF4-FFF2-40B4-BE49-F238E27FC236}">
                <a16:creationId xmlns:a16="http://schemas.microsoft.com/office/drawing/2014/main" id="{3386564C-2A76-49EF-CB2B-3CEC15494888}"/>
              </a:ext>
            </a:extLst>
          </p:cNvPr>
          <p:cNvPicPr>
            <a:picLocks noGrp="1" noChangeAspect="1"/>
          </p:cNvPicPr>
          <p:nvPr>
            <p:ph sz="half" idx="2"/>
          </p:nvPr>
        </p:nvPicPr>
        <p:blipFill>
          <a:blip r:embed="rId2"/>
          <a:stretch>
            <a:fillRect/>
          </a:stretch>
        </p:blipFill>
        <p:spPr>
          <a:xfrm>
            <a:off x="2662535" y="2427030"/>
            <a:ext cx="8705681" cy="3850201"/>
          </a:xfrm>
        </p:spPr>
      </p:pic>
      <p:sp>
        <p:nvSpPr>
          <p:cNvPr id="4" name="Slide Number Placeholder 3">
            <a:extLst>
              <a:ext uri="{FF2B5EF4-FFF2-40B4-BE49-F238E27FC236}">
                <a16:creationId xmlns:a16="http://schemas.microsoft.com/office/drawing/2014/main" id="{1DE5BB4A-1579-9BCF-CA70-4BD7E364853B}"/>
              </a:ext>
            </a:extLst>
          </p:cNvPr>
          <p:cNvSpPr>
            <a:spLocks noGrp="1"/>
          </p:cNvSpPr>
          <p:nvPr>
            <p:ph type="sldNum" sz="quarter" idx="10"/>
          </p:nvPr>
        </p:nvSpPr>
        <p:spPr/>
        <p:txBody>
          <a:bodyPr/>
          <a:lstStyle/>
          <a:p>
            <a:fld id="{48F63A3B-78C7-47BE-AE5E-E10140E04643}" type="slidenum">
              <a:rPr lang="en-US" smtClean="0"/>
              <a:pPr/>
              <a:t>21</a:t>
            </a:fld>
            <a:endParaRPr lang="en-US" dirty="0"/>
          </a:p>
        </p:txBody>
      </p:sp>
    </p:spTree>
    <p:extLst>
      <p:ext uri="{BB962C8B-B14F-4D97-AF65-F5344CB8AC3E}">
        <p14:creationId xmlns:p14="http://schemas.microsoft.com/office/powerpoint/2010/main" val="624906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71E0-E102-85A6-49CC-B5557D2D1959}"/>
              </a:ext>
            </a:extLst>
          </p:cNvPr>
          <p:cNvSpPr>
            <a:spLocks noGrp="1"/>
          </p:cNvSpPr>
          <p:nvPr>
            <p:ph type="title"/>
          </p:nvPr>
        </p:nvSpPr>
        <p:spPr>
          <a:xfrm>
            <a:off x="749643" y="700216"/>
            <a:ext cx="9301191" cy="1153032"/>
          </a:xfrm>
        </p:spPr>
        <p:txBody>
          <a:bodyPr/>
          <a:lstStyle/>
          <a:p>
            <a:r>
              <a:rPr lang="en-IN" sz="2400" dirty="0">
                <a:solidFill>
                  <a:schemeClr val="accent2">
                    <a:lumMod val="20000"/>
                    <a:lumOff val="80000"/>
                  </a:schemeClr>
                </a:solidFill>
                <a:latin typeface="Gadugi" panose="020B0502040204020203" pitchFamily="34" charset="0"/>
                <a:ea typeface="Gadugi" panose="020B0502040204020203" pitchFamily="34" charset="0"/>
              </a:rPr>
              <a:t>Creating visually appealing and user-friendly website design</a:t>
            </a:r>
            <a:endParaRPr lang="en-IN" sz="2400" dirty="0">
              <a:solidFill>
                <a:schemeClr val="accent2">
                  <a:lumMod val="20000"/>
                  <a:lumOff val="80000"/>
                </a:schemeClr>
              </a:solidFill>
            </a:endParaRPr>
          </a:p>
        </p:txBody>
      </p:sp>
      <p:sp>
        <p:nvSpPr>
          <p:cNvPr id="3" name="Content Placeholder 2">
            <a:extLst>
              <a:ext uri="{FF2B5EF4-FFF2-40B4-BE49-F238E27FC236}">
                <a16:creationId xmlns:a16="http://schemas.microsoft.com/office/drawing/2014/main" id="{5467892B-A6DE-193A-3926-5D13515ADAC2}"/>
              </a:ext>
            </a:extLst>
          </p:cNvPr>
          <p:cNvSpPr>
            <a:spLocks noGrp="1"/>
          </p:cNvSpPr>
          <p:nvPr>
            <p:ph idx="1"/>
          </p:nvPr>
        </p:nvSpPr>
        <p:spPr>
          <a:xfrm>
            <a:off x="749644" y="2052918"/>
            <a:ext cx="9300210" cy="4195481"/>
          </a:xfrm>
        </p:spPr>
        <p:txBody>
          <a:bodyPr/>
          <a:lstStyle/>
          <a:p>
            <a:pPr algn="l">
              <a:buFont typeface="Arial" panose="020B0604020202020204" pitchFamily="34" charset="0"/>
              <a:buChar char="•"/>
            </a:pPr>
            <a:r>
              <a:rPr lang="en-US" b="1" i="0" dirty="0">
                <a:effectLst/>
                <a:latin typeface="Google Sans"/>
              </a:rPr>
              <a:t>Mobile-First Design:</a:t>
            </a:r>
            <a:r>
              <a:rPr lang="en-US" b="0" i="0" dirty="0">
                <a:effectLst/>
                <a:latin typeface="Google Sans"/>
              </a:rPr>
              <a:t> Ensure the website is responsive and adapts seamlessly to all screen sizes, especially smartphones and tablets.</a:t>
            </a:r>
          </a:p>
          <a:p>
            <a:pPr algn="l">
              <a:buFont typeface="Arial" panose="020B0604020202020204" pitchFamily="34" charset="0"/>
              <a:buChar char="•"/>
            </a:pPr>
            <a:r>
              <a:rPr lang="en-US" b="1" i="0" dirty="0">
                <a:effectLst/>
                <a:latin typeface="Google Sans"/>
              </a:rPr>
              <a:t>Search Functionality:</a:t>
            </a:r>
            <a:r>
              <a:rPr lang="en-US" b="0" i="0" dirty="0">
                <a:effectLst/>
                <a:latin typeface="Google Sans"/>
              </a:rPr>
              <a:t> Provide a prominent and user-friendly search bar to help users find specific information.</a:t>
            </a:r>
          </a:p>
          <a:p>
            <a:pPr algn="l">
              <a:buFont typeface="Arial" panose="020B0604020202020204" pitchFamily="34" charset="0"/>
              <a:buChar char="•"/>
            </a:pPr>
            <a:r>
              <a:rPr lang="en-US" b="1" i="0" dirty="0">
                <a:effectLst/>
                <a:latin typeface="Google Sans"/>
              </a:rPr>
              <a:t>Clear Calls to Action (CTAs):</a:t>
            </a:r>
            <a:r>
              <a:rPr lang="en-US" b="0" i="0" dirty="0">
                <a:effectLst/>
                <a:latin typeface="Google Sans"/>
              </a:rPr>
              <a:t> Use strong and action-oriented buttons and text to guide users towards desired actions like logging in, applying for services, or contacting customer support.</a:t>
            </a:r>
          </a:p>
          <a:p>
            <a:pPr algn="l">
              <a:buFont typeface="Arial" panose="020B0604020202020204" pitchFamily="34" charset="0"/>
              <a:buChar char="•"/>
            </a:pPr>
            <a:r>
              <a:rPr lang="en-US" b="1" i="0" dirty="0">
                <a:effectLst/>
                <a:latin typeface="Google Sans"/>
              </a:rPr>
              <a:t>Accessibility:</a:t>
            </a:r>
            <a:r>
              <a:rPr lang="en-US" b="0" i="0" dirty="0">
                <a:effectLst/>
                <a:latin typeface="Google Sans"/>
              </a:rPr>
              <a:t> Follow web accessibility guidelines (WCAG) to make the website usable for people with disabilities. This includes features like alt text for images, proper keyboard navigation, and color contrast considerations.</a:t>
            </a:r>
          </a:p>
          <a:p>
            <a:endParaRPr lang="en-IN" dirty="0"/>
          </a:p>
        </p:txBody>
      </p:sp>
      <p:sp>
        <p:nvSpPr>
          <p:cNvPr id="4" name="Slide Number Placeholder 3">
            <a:extLst>
              <a:ext uri="{FF2B5EF4-FFF2-40B4-BE49-F238E27FC236}">
                <a16:creationId xmlns:a16="http://schemas.microsoft.com/office/drawing/2014/main" id="{3B197166-9C2A-15CF-983B-2F12F6D76992}"/>
              </a:ext>
            </a:extLst>
          </p:cNvPr>
          <p:cNvSpPr>
            <a:spLocks noGrp="1"/>
          </p:cNvSpPr>
          <p:nvPr>
            <p:ph type="sldNum" sz="quarter" idx="12"/>
          </p:nvPr>
        </p:nvSpPr>
        <p:spPr/>
        <p:txBody>
          <a:bodyPr/>
          <a:lstStyle/>
          <a:p>
            <a:fld id="{48F63A3B-78C7-47BE-AE5E-E10140E04643}" type="slidenum">
              <a:rPr lang="en-US" smtClean="0"/>
              <a:pPr/>
              <a:t>22</a:t>
            </a:fld>
            <a:endParaRPr lang="en-US" dirty="0"/>
          </a:p>
        </p:txBody>
      </p:sp>
    </p:spTree>
    <p:extLst>
      <p:ext uri="{BB962C8B-B14F-4D97-AF65-F5344CB8AC3E}">
        <p14:creationId xmlns:p14="http://schemas.microsoft.com/office/powerpoint/2010/main" val="219917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436CA-EA5D-964F-B583-7DF008CA60A4}"/>
              </a:ext>
            </a:extLst>
          </p:cNvPr>
          <p:cNvSpPr>
            <a:spLocks noGrp="1"/>
          </p:cNvSpPr>
          <p:nvPr>
            <p:ph idx="1"/>
          </p:nvPr>
        </p:nvSpPr>
        <p:spPr>
          <a:xfrm>
            <a:off x="832022" y="1416908"/>
            <a:ext cx="9217831" cy="4563761"/>
          </a:xfrm>
        </p:spPr>
        <p:txBody>
          <a:bodyPr/>
          <a:lstStyle/>
          <a:p>
            <a:pPr algn="l">
              <a:buFont typeface="Arial" panose="020B0604020202020204" pitchFamily="34" charset="0"/>
              <a:buChar char="•"/>
            </a:pPr>
            <a:r>
              <a:rPr lang="en-US" b="1" i="0" dirty="0">
                <a:effectLst/>
                <a:latin typeface="Google Sans"/>
              </a:rPr>
              <a:t>Clear and Concise Content:</a:t>
            </a:r>
            <a:r>
              <a:rPr lang="en-US" b="0" i="0" dirty="0">
                <a:effectLst/>
                <a:latin typeface="Google Sans"/>
              </a:rPr>
              <a:t> Prioritize clear and concise language that is easy for the target audience to understand. Avoid financial jargon and use plain language whenever possible.</a:t>
            </a:r>
          </a:p>
          <a:p>
            <a:pPr algn="l">
              <a:buFont typeface="Arial" panose="020B0604020202020204" pitchFamily="34" charset="0"/>
              <a:buChar char="•"/>
            </a:pPr>
            <a:r>
              <a:rPr lang="en-US" b="1" i="0" dirty="0">
                <a:effectLst/>
                <a:latin typeface="Google Sans"/>
              </a:rPr>
              <a:t>Content Hierarchy:</a:t>
            </a:r>
            <a:r>
              <a:rPr lang="en-US" b="0" i="0" dirty="0">
                <a:effectLst/>
                <a:latin typeface="Google Sans"/>
              </a:rPr>
              <a:t> Structure content with clear headings, subheadings, and bullet points to improve readability and information flow. Prioritize the most important information at the top of the page.</a:t>
            </a:r>
          </a:p>
          <a:p>
            <a:pPr algn="l">
              <a:buFont typeface="Arial" panose="020B0604020202020204" pitchFamily="34" charset="0"/>
              <a:buChar char="•"/>
            </a:pPr>
            <a:r>
              <a:rPr lang="en-US" b="1" i="0" dirty="0">
                <a:effectLst/>
                <a:latin typeface="Google Sans"/>
              </a:rPr>
              <a:t>Targeted Content:</a:t>
            </a:r>
            <a:r>
              <a:rPr lang="en-US" b="0" i="0" dirty="0">
                <a:effectLst/>
                <a:latin typeface="Google Sans"/>
              </a:rPr>
              <a:t> Personalize the content based on user location or needs.</a:t>
            </a:r>
          </a:p>
          <a:p>
            <a:pPr algn="l">
              <a:buFont typeface="Arial" panose="020B0604020202020204" pitchFamily="34" charset="0"/>
              <a:buChar char="•"/>
            </a:pPr>
            <a:r>
              <a:rPr lang="en-US" b="1" i="0" dirty="0">
                <a:effectLst/>
                <a:latin typeface="Google Sans"/>
              </a:rPr>
              <a:t>Multiple Content Formats:</a:t>
            </a:r>
            <a:r>
              <a:rPr lang="en-US" b="0" i="0" dirty="0">
                <a:effectLst/>
                <a:latin typeface="Google Sans"/>
              </a:rPr>
              <a:t> Offer a mix of content formats like text, images, videos, and infographics to cater to different user preferences.</a:t>
            </a:r>
          </a:p>
          <a:p>
            <a:endParaRPr lang="en-IN" dirty="0"/>
          </a:p>
        </p:txBody>
      </p:sp>
      <p:sp>
        <p:nvSpPr>
          <p:cNvPr id="4" name="Slide Number Placeholder 3">
            <a:extLst>
              <a:ext uri="{FF2B5EF4-FFF2-40B4-BE49-F238E27FC236}">
                <a16:creationId xmlns:a16="http://schemas.microsoft.com/office/drawing/2014/main" id="{6FC5D777-755F-6248-10D3-7C0032AC12FC}"/>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77520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49245-D6E0-9B27-19B9-3208B615BDD7}"/>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
        <p:nvSpPr>
          <p:cNvPr id="8" name="TextBox 7">
            <a:extLst>
              <a:ext uri="{FF2B5EF4-FFF2-40B4-BE49-F238E27FC236}">
                <a16:creationId xmlns:a16="http://schemas.microsoft.com/office/drawing/2014/main" id="{2F17583B-1020-8DF2-E01C-F58A976C2843}"/>
              </a:ext>
            </a:extLst>
          </p:cNvPr>
          <p:cNvSpPr txBox="1"/>
          <p:nvPr/>
        </p:nvSpPr>
        <p:spPr>
          <a:xfrm>
            <a:off x="3220995" y="1169773"/>
            <a:ext cx="5365202" cy="707886"/>
          </a:xfrm>
          <a:prstGeom prst="rect">
            <a:avLst/>
          </a:prstGeom>
          <a:noFill/>
        </p:spPr>
        <p:txBody>
          <a:bodyPr wrap="square" rtlCol="0">
            <a:spAutoFit/>
          </a:bodyPr>
          <a:lstStyle/>
          <a:p>
            <a:pPr algn="ctr"/>
            <a:r>
              <a:rPr lang="en-IN" sz="4000" b="1" dirty="0">
                <a:latin typeface="Gadugi" panose="020B0502040204020203" pitchFamily="34" charset="0"/>
                <a:ea typeface="Gadugi" panose="020B0502040204020203" pitchFamily="34" charset="0"/>
              </a:rPr>
              <a:t>LANDING PAGE</a:t>
            </a:r>
          </a:p>
        </p:txBody>
      </p:sp>
      <p:sp>
        <p:nvSpPr>
          <p:cNvPr id="11" name="Arrow: Down 10">
            <a:extLst>
              <a:ext uri="{FF2B5EF4-FFF2-40B4-BE49-F238E27FC236}">
                <a16:creationId xmlns:a16="http://schemas.microsoft.com/office/drawing/2014/main" id="{CF46A3D5-2476-DF62-AA1A-0B22228D38BC}"/>
              </a:ext>
            </a:extLst>
          </p:cNvPr>
          <p:cNvSpPr/>
          <p:nvPr/>
        </p:nvSpPr>
        <p:spPr>
          <a:xfrm>
            <a:off x="4985077" y="2117124"/>
            <a:ext cx="1837038"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82C21AE5-E9B8-5F1E-F303-83B007598B86}"/>
              </a:ext>
            </a:extLst>
          </p:cNvPr>
          <p:cNvSpPr/>
          <p:nvPr/>
        </p:nvSpPr>
        <p:spPr>
          <a:xfrm>
            <a:off x="2866768" y="3525795"/>
            <a:ext cx="629370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hlinkClick r:id="rId2">
                  <a:extLst>
                    <a:ext uri="{A12FA001-AC4F-418D-AE19-62706E023703}">
                      <ahyp:hlinkClr xmlns:ahyp="http://schemas.microsoft.com/office/drawing/2018/hyperlinkcolor" val="tx"/>
                    </a:ext>
                  </a:extLst>
                </a:hlinkClick>
              </a:rPr>
              <a:t>https://creditcardprojectwebsite.my.canva.site/creditcrad</a:t>
            </a:r>
            <a:endParaRPr lang="en-IN" dirty="0">
              <a:solidFill>
                <a:schemeClr val="tx1"/>
              </a:solidFill>
            </a:endParaRPr>
          </a:p>
        </p:txBody>
      </p:sp>
    </p:spTree>
    <p:extLst>
      <p:ext uri="{BB962C8B-B14F-4D97-AF65-F5344CB8AC3E}">
        <p14:creationId xmlns:p14="http://schemas.microsoft.com/office/powerpoint/2010/main" val="358076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1952368"/>
            <a:ext cx="5715000" cy="2751437"/>
          </a:xfrm>
        </p:spPr>
        <p:txBody>
          <a:bodyPr/>
          <a:lstStyle/>
          <a:p>
            <a:r>
              <a:rPr lang="en-US" sz="6000" b="1" dirty="0">
                <a:latin typeface="Arial" panose="020B0604020202020204" pitchFamily="34" charset="0"/>
                <a:cs typeface="Arial" panose="020B0604020202020204" pitchFamily="34" charset="0"/>
              </a:rPr>
              <a:t>THANK YOU</a:t>
            </a:r>
            <a:br>
              <a:rPr lang="en-US" sz="6000" b="1" dirty="0">
                <a:latin typeface="Arial" panose="020B0604020202020204" pitchFamily="34" charset="0"/>
                <a:cs typeface="Arial" panose="020B0604020202020204" pitchFamily="34" charset="0"/>
              </a:rPr>
            </a:b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3ADF-8903-E4C8-6A87-CB3AF5018C87}"/>
              </a:ext>
            </a:extLst>
          </p:cNvPr>
          <p:cNvSpPr>
            <a:spLocks noGrp="1"/>
          </p:cNvSpPr>
          <p:nvPr>
            <p:ph type="title"/>
          </p:nvPr>
        </p:nvSpPr>
        <p:spPr>
          <a:xfrm>
            <a:off x="914400" y="377072"/>
            <a:ext cx="6583680" cy="923827"/>
          </a:xfrm>
        </p:spPr>
        <p:txBody>
          <a:bodyPr/>
          <a:lstStyle/>
          <a:p>
            <a:r>
              <a:rPr lang="en-IN" dirty="0"/>
              <a:t>AGENDA</a:t>
            </a:r>
          </a:p>
        </p:txBody>
      </p:sp>
      <p:sp>
        <p:nvSpPr>
          <p:cNvPr id="3" name="Content Placeholder 2">
            <a:extLst>
              <a:ext uri="{FF2B5EF4-FFF2-40B4-BE49-F238E27FC236}">
                <a16:creationId xmlns:a16="http://schemas.microsoft.com/office/drawing/2014/main" id="{5B8378D7-260E-94E1-A408-CCBB03B307BD}"/>
              </a:ext>
            </a:extLst>
          </p:cNvPr>
          <p:cNvSpPr>
            <a:spLocks noGrp="1"/>
          </p:cNvSpPr>
          <p:nvPr>
            <p:ph idx="1"/>
          </p:nvPr>
        </p:nvSpPr>
        <p:spPr>
          <a:xfrm>
            <a:off x="914400" y="1583703"/>
            <a:ext cx="8512404" cy="4458281"/>
          </a:xfrm>
        </p:spPr>
        <p:txBody>
          <a:bodyPr>
            <a:normAutofit/>
          </a:bodyPr>
          <a:lstStyle/>
          <a:p>
            <a:pPr marL="457200" indent="-457200">
              <a:buFont typeface="+mj-lt"/>
              <a:buAutoNum type="arabicPeriod"/>
            </a:pPr>
            <a:r>
              <a:rPr lang="en-IN" dirty="0"/>
              <a:t>Products of Deutsche Bank </a:t>
            </a:r>
          </a:p>
          <a:p>
            <a:pPr marL="457200" indent="-457200">
              <a:buFont typeface="+mj-lt"/>
              <a:buAutoNum type="arabicPeriod"/>
            </a:pPr>
            <a:r>
              <a:rPr lang="en-IN" dirty="0"/>
              <a:t>Platform on which website has been developed</a:t>
            </a:r>
          </a:p>
          <a:p>
            <a:pPr marL="457200" indent="-457200">
              <a:buFont typeface="+mj-lt"/>
              <a:buAutoNum type="arabicPeriod"/>
            </a:pPr>
            <a:r>
              <a:rPr lang="en-IN" dirty="0"/>
              <a:t>Testing the website</a:t>
            </a:r>
          </a:p>
          <a:p>
            <a:pPr marL="457200" indent="-457200">
              <a:buFont typeface="+mj-lt"/>
              <a:buAutoNum type="arabicPeriod"/>
            </a:pPr>
            <a:r>
              <a:rPr lang="en-IN" dirty="0"/>
              <a:t>Website design mistakes to be avoided</a:t>
            </a:r>
          </a:p>
          <a:p>
            <a:pPr marL="457200" indent="-457200">
              <a:buFont typeface="+mj-lt"/>
              <a:buAutoNum type="arabicPeriod"/>
            </a:pPr>
            <a:r>
              <a:rPr lang="en-IN" dirty="0"/>
              <a:t>Creating visually appealing and user-friendly website design</a:t>
            </a:r>
          </a:p>
          <a:p>
            <a:pPr marL="457200" indent="-457200">
              <a:buFont typeface="+mj-lt"/>
              <a:buAutoNum type="arabicPeriod"/>
            </a:pPr>
            <a:r>
              <a:rPr lang="en-IN" dirty="0"/>
              <a:t>Landing page of Deutsche Bank</a:t>
            </a:r>
          </a:p>
        </p:txBody>
      </p:sp>
      <p:sp>
        <p:nvSpPr>
          <p:cNvPr id="4" name="Slide Number Placeholder 3">
            <a:extLst>
              <a:ext uri="{FF2B5EF4-FFF2-40B4-BE49-F238E27FC236}">
                <a16:creationId xmlns:a16="http://schemas.microsoft.com/office/drawing/2014/main" id="{4520C7C5-7AE2-62EF-E99C-5B0363E2434C}"/>
              </a:ext>
            </a:extLst>
          </p:cNvPr>
          <p:cNvSpPr>
            <a:spLocks noGrp="1"/>
          </p:cNvSpPr>
          <p:nvPr>
            <p:ph type="sldNum" sz="quarter" idx="10"/>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298766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BE13F9-1660-6DF0-B4FE-0CC62C308D29}"/>
              </a:ext>
            </a:extLst>
          </p:cNvPr>
          <p:cNvSpPr>
            <a:spLocks noGrp="1"/>
          </p:cNvSpPr>
          <p:nvPr>
            <p:ph type="sldNum" sz="quarter" idx="4294967295"/>
          </p:nvPr>
        </p:nvSpPr>
        <p:spPr>
          <a:xfrm>
            <a:off x="11204575" y="457200"/>
            <a:ext cx="987425" cy="471488"/>
          </a:xfrm>
        </p:spPr>
        <p:txBody>
          <a:bodyPr/>
          <a:lstStyle/>
          <a:p>
            <a:fld id="{48F63A3B-78C7-47BE-AE5E-E10140E04643}" type="slidenum">
              <a:rPr lang="en-US" smtClean="0"/>
              <a:pPr/>
              <a:t>4</a:t>
            </a:fld>
            <a:endParaRPr lang="en-US" dirty="0"/>
          </a:p>
        </p:txBody>
      </p:sp>
      <p:pic>
        <p:nvPicPr>
          <p:cNvPr id="7" name="Picture 6">
            <a:extLst>
              <a:ext uri="{FF2B5EF4-FFF2-40B4-BE49-F238E27FC236}">
                <a16:creationId xmlns:a16="http://schemas.microsoft.com/office/drawing/2014/main" id="{E164845A-D2DE-D4F7-6367-9DAD1361103C}"/>
              </a:ext>
            </a:extLst>
          </p:cNvPr>
          <p:cNvPicPr>
            <a:picLocks noChangeAspect="1"/>
          </p:cNvPicPr>
          <p:nvPr/>
        </p:nvPicPr>
        <p:blipFill>
          <a:blip r:embed="rId2"/>
          <a:stretch>
            <a:fillRect/>
          </a:stretch>
        </p:blipFill>
        <p:spPr>
          <a:xfrm>
            <a:off x="748414" y="917443"/>
            <a:ext cx="5011363" cy="2511557"/>
          </a:xfrm>
          <a:prstGeom prst="rect">
            <a:avLst/>
          </a:prstGeom>
        </p:spPr>
      </p:pic>
      <p:pic>
        <p:nvPicPr>
          <p:cNvPr id="11" name="Picture 10">
            <a:extLst>
              <a:ext uri="{FF2B5EF4-FFF2-40B4-BE49-F238E27FC236}">
                <a16:creationId xmlns:a16="http://schemas.microsoft.com/office/drawing/2014/main" id="{C6BBF055-051D-22CF-16A2-C454885C4775}"/>
              </a:ext>
            </a:extLst>
          </p:cNvPr>
          <p:cNvPicPr>
            <a:picLocks noChangeAspect="1"/>
          </p:cNvPicPr>
          <p:nvPr/>
        </p:nvPicPr>
        <p:blipFill>
          <a:blip r:embed="rId3"/>
          <a:stretch>
            <a:fillRect/>
          </a:stretch>
        </p:blipFill>
        <p:spPr>
          <a:xfrm>
            <a:off x="5953845" y="893871"/>
            <a:ext cx="5250730" cy="2535129"/>
          </a:xfrm>
          <a:prstGeom prst="rect">
            <a:avLst/>
          </a:prstGeom>
        </p:spPr>
      </p:pic>
      <p:pic>
        <p:nvPicPr>
          <p:cNvPr id="13" name="Picture 12">
            <a:extLst>
              <a:ext uri="{FF2B5EF4-FFF2-40B4-BE49-F238E27FC236}">
                <a16:creationId xmlns:a16="http://schemas.microsoft.com/office/drawing/2014/main" id="{1403E730-0E18-BABC-A9A4-598566CF68AE}"/>
              </a:ext>
            </a:extLst>
          </p:cNvPr>
          <p:cNvPicPr>
            <a:picLocks noChangeAspect="1"/>
          </p:cNvPicPr>
          <p:nvPr/>
        </p:nvPicPr>
        <p:blipFill>
          <a:blip r:embed="rId4"/>
          <a:stretch>
            <a:fillRect/>
          </a:stretch>
        </p:blipFill>
        <p:spPr>
          <a:xfrm>
            <a:off x="8097625" y="3518555"/>
            <a:ext cx="3600662" cy="3339445"/>
          </a:xfrm>
          <a:prstGeom prst="rect">
            <a:avLst/>
          </a:prstGeom>
        </p:spPr>
      </p:pic>
      <p:pic>
        <p:nvPicPr>
          <p:cNvPr id="15" name="Picture 14">
            <a:extLst>
              <a:ext uri="{FF2B5EF4-FFF2-40B4-BE49-F238E27FC236}">
                <a16:creationId xmlns:a16="http://schemas.microsoft.com/office/drawing/2014/main" id="{87FFBE8D-BEA8-D5C1-DB0B-4246FFDEA1A7}"/>
              </a:ext>
            </a:extLst>
          </p:cNvPr>
          <p:cNvPicPr>
            <a:picLocks noChangeAspect="1"/>
          </p:cNvPicPr>
          <p:nvPr/>
        </p:nvPicPr>
        <p:blipFill>
          <a:blip r:embed="rId5"/>
          <a:stretch>
            <a:fillRect/>
          </a:stretch>
        </p:blipFill>
        <p:spPr>
          <a:xfrm>
            <a:off x="4373261" y="3518555"/>
            <a:ext cx="3566891" cy="3339445"/>
          </a:xfrm>
          <a:prstGeom prst="rect">
            <a:avLst/>
          </a:prstGeom>
        </p:spPr>
      </p:pic>
      <p:pic>
        <p:nvPicPr>
          <p:cNvPr id="22" name="Picture 21">
            <a:extLst>
              <a:ext uri="{FF2B5EF4-FFF2-40B4-BE49-F238E27FC236}">
                <a16:creationId xmlns:a16="http://schemas.microsoft.com/office/drawing/2014/main" id="{EB297BB5-778F-CF42-841D-0C8073EBE3F3}"/>
              </a:ext>
            </a:extLst>
          </p:cNvPr>
          <p:cNvPicPr>
            <a:picLocks noChangeAspect="1"/>
          </p:cNvPicPr>
          <p:nvPr/>
        </p:nvPicPr>
        <p:blipFill>
          <a:blip r:embed="rId6"/>
          <a:stretch>
            <a:fillRect/>
          </a:stretch>
        </p:blipFill>
        <p:spPr>
          <a:xfrm>
            <a:off x="403167" y="3518555"/>
            <a:ext cx="3812622" cy="3339445"/>
          </a:xfrm>
          <a:prstGeom prst="rect">
            <a:avLst/>
          </a:prstGeom>
        </p:spPr>
      </p:pic>
      <p:sp>
        <p:nvSpPr>
          <p:cNvPr id="38" name="TextBox 37">
            <a:extLst>
              <a:ext uri="{FF2B5EF4-FFF2-40B4-BE49-F238E27FC236}">
                <a16:creationId xmlns:a16="http://schemas.microsoft.com/office/drawing/2014/main" id="{B173C982-F22A-3585-ABBB-45A0E95F5318}"/>
              </a:ext>
            </a:extLst>
          </p:cNvPr>
          <p:cNvSpPr txBox="1"/>
          <p:nvPr/>
        </p:nvSpPr>
        <p:spPr>
          <a:xfrm>
            <a:off x="3960927" y="336918"/>
            <a:ext cx="4270144" cy="861774"/>
          </a:xfrm>
          <a:prstGeom prst="rect">
            <a:avLst/>
          </a:prstGeom>
          <a:noFill/>
        </p:spPr>
        <p:txBody>
          <a:bodyPr wrap="square" rtlCol="0">
            <a:spAutoFit/>
          </a:bodyPr>
          <a:lstStyle/>
          <a:p>
            <a:pPr algn="ctr"/>
            <a:r>
              <a:rPr lang="en-IN" sz="3200" dirty="0">
                <a:solidFill>
                  <a:srgbClr val="FF0000"/>
                </a:solidFill>
                <a:latin typeface="Bahnschrift SemiBold Condensed" panose="020B0502040204020203" pitchFamily="34" charset="0"/>
              </a:rPr>
              <a:t>DEUTSCHE BANK PRODUCTS</a:t>
            </a:r>
          </a:p>
          <a:p>
            <a:pPr algn="ctr"/>
            <a:endParaRPr lang="en-IN" dirty="0"/>
          </a:p>
        </p:txBody>
      </p:sp>
    </p:spTree>
    <p:extLst>
      <p:ext uri="{BB962C8B-B14F-4D97-AF65-F5344CB8AC3E}">
        <p14:creationId xmlns:p14="http://schemas.microsoft.com/office/powerpoint/2010/main" val="220588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3AF0-BCE4-3898-6323-99894F6CB279}"/>
              </a:ext>
            </a:extLst>
          </p:cNvPr>
          <p:cNvSpPr>
            <a:spLocks noGrp="1"/>
          </p:cNvSpPr>
          <p:nvPr>
            <p:ph type="title"/>
          </p:nvPr>
        </p:nvSpPr>
        <p:spPr>
          <a:xfrm>
            <a:off x="5132174" y="1309817"/>
            <a:ext cx="6293854" cy="3476367"/>
          </a:xfrm>
        </p:spPr>
        <p:txBody>
          <a:bodyPr/>
          <a:lstStyle/>
          <a:p>
            <a:br>
              <a:rPr lang="en-US" sz="2000" b="0" i="0" dirty="0">
                <a:solidFill>
                  <a:schemeClr val="accent4">
                    <a:lumMod val="60000"/>
                    <a:lumOff val="40000"/>
                  </a:schemeClr>
                </a:solidFill>
                <a:effectLst/>
                <a:latin typeface="Google Sans"/>
                <a:ea typeface="Gadugi" panose="020B0502040204020203" pitchFamily="34" charset="0"/>
              </a:rPr>
            </a:br>
            <a:r>
              <a:rPr lang="en-US" sz="2000" b="0" i="0" dirty="0">
                <a:solidFill>
                  <a:schemeClr val="accent4">
                    <a:lumMod val="60000"/>
                    <a:lumOff val="40000"/>
                  </a:schemeClr>
                </a:solidFill>
                <a:effectLst/>
                <a:latin typeface="Google Sans"/>
                <a:ea typeface="Gadugi" panose="020B0502040204020203" pitchFamily="34" charset="0"/>
              </a:rPr>
              <a:t>In a Fixed Deposit, you put a lump sum in your bank for a fixed tenure at an agreed rate of interest. At the end of the tenure, you receive the amount you have invested plus compound interest until the given maturity date.</a:t>
            </a:r>
            <a:endParaRPr lang="en-IN" sz="2000" b="0" dirty="0">
              <a:solidFill>
                <a:schemeClr val="accent4">
                  <a:lumMod val="60000"/>
                  <a:lumOff val="40000"/>
                </a:schemeClr>
              </a:solidFill>
              <a:latin typeface="Google Sans"/>
              <a:ea typeface="Gadugi" panose="020B0502040204020203" pitchFamily="34" charset="0"/>
            </a:endParaRPr>
          </a:p>
        </p:txBody>
      </p:sp>
      <p:pic>
        <p:nvPicPr>
          <p:cNvPr id="14" name="Picture Placeholder 13">
            <a:extLst>
              <a:ext uri="{FF2B5EF4-FFF2-40B4-BE49-F238E27FC236}">
                <a16:creationId xmlns:a16="http://schemas.microsoft.com/office/drawing/2014/main" id="{3E5B43E8-3FED-8D2D-D5A0-97E01BC125A2}"/>
              </a:ext>
            </a:extLst>
          </p:cNvPr>
          <p:cNvPicPr>
            <a:picLocks noGrp="1" noChangeAspect="1"/>
          </p:cNvPicPr>
          <p:nvPr>
            <p:ph type="pic" sz="quarter" idx="11"/>
          </p:nvPr>
        </p:nvPicPr>
        <p:blipFill>
          <a:blip r:embed="rId2"/>
          <a:srcRect l="7437" r="7437"/>
          <a:stretch>
            <a:fillRect/>
          </a:stretch>
        </p:blipFill>
        <p:spPr>
          <a:xfrm>
            <a:off x="443345" y="16476"/>
            <a:ext cx="4344695" cy="6359525"/>
          </a:xfrm>
        </p:spPr>
      </p:pic>
    </p:spTree>
    <p:extLst>
      <p:ext uri="{BB962C8B-B14F-4D97-AF65-F5344CB8AC3E}">
        <p14:creationId xmlns:p14="http://schemas.microsoft.com/office/powerpoint/2010/main" val="4408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C60DE-F690-E67F-EC1B-E45D64E856BE}"/>
              </a:ext>
            </a:extLst>
          </p:cNvPr>
          <p:cNvSpPr>
            <a:spLocks noGrp="1"/>
          </p:cNvSpPr>
          <p:nvPr>
            <p:ph type="title"/>
          </p:nvPr>
        </p:nvSpPr>
        <p:spPr/>
        <p:txBody>
          <a:bodyPr/>
          <a:lstStyle/>
          <a:p>
            <a:r>
              <a:rPr lang="en-IN" dirty="0"/>
              <a:t>CREDIT CARD</a:t>
            </a:r>
          </a:p>
        </p:txBody>
      </p:sp>
      <p:pic>
        <p:nvPicPr>
          <p:cNvPr id="14" name="Picture Placeholder 13">
            <a:extLst>
              <a:ext uri="{FF2B5EF4-FFF2-40B4-BE49-F238E27FC236}">
                <a16:creationId xmlns:a16="http://schemas.microsoft.com/office/drawing/2014/main" id="{B4522184-5797-15E2-E56F-A5BEFE27A693}"/>
              </a:ext>
            </a:extLst>
          </p:cNvPr>
          <p:cNvPicPr>
            <a:picLocks noGrp="1" noChangeAspect="1"/>
          </p:cNvPicPr>
          <p:nvPr>
            <p:ph type="pic" sz="quarter" idx="14"/>
          </p:nvPr>
        </p:nvPicPr>
        <p:blipFill>
          <a:blip r:embed="rId2"/>
          <a:srcRect l="34786" r="34786"/>
          <a:stretch>
            <a:fillRect/>
          </a:stretch>
        </p:blipFill>
        <p:spPr/>
      </p:pic>
      <p:sp>
        <p:nvSpPr>
          <p:cNvPr id="3" name="Slide Number Placeholder 2">
            <a:extLst>
              <a:ext uri="{FF2B5EF4-FFF2-40B4-BE49-F238E27FC236}">
                <a16:creationId xmlns:a16="http://schemas.microsoft.com/office/drawing/2014/main" id="{69164DBF-F44C-3BA9-C0AE-E8618EDD2723}"/>
              </a:ext>
            </a:extLst>
          </p:cNvPr>
          <p:cNvSpPr>
            <a:spLocks noGrp="1"/>
          </p:cNvSpPr>
          <p:nvPr>
            <p:ph type="sldNum" sz="quarter" idx="10"/>
          </p:nvPr>
        </p:nvSpPr>
        <p:spPr/>
        <p:txBody>
          <a:bodyPr/>
          <a:lstStyle/>
          <a:p>
            <a:fld id="{48F63A3B-78C7-47BE-AE5E-E10140E04643}" type="slidenum">
              <a:rPr lang="en-US" smtClean="0"/>
              <a:pPr/>
              <a:t>6</a:t>
            </a:fld>
            <a:endParaRPr lang="en-US" dirty="0"/>
          </a:p>
        </p:txBody>
      </p:sp>
      <p:pic>
        <p:nvPicPr>
          <p:cNvPr id="27" name="Content Placeholder 26">
            <a:extLst>
              <a:ext uri="{FF2B5EF4-FFF2-40B4-BE49-F238E27FC236}">
                <a16:creationId xmlns:a16="http://schemas.microsoft.com/office/drawing/2014/main" id="{E00DE64A-5A48-22C6-0B98-8A3683E93993}"/>
              </a:ext>
            </a:extLst>
          </p:cNvPr>
          <p:cNvPicPr>
            <a:picLocks noGrp="1" noChangeAspect="1"/>
          </p:cNvPicPr>
          <p:nvPr>
            <p:ph sz="half" idx="15"/>
          </p:nvPr>
        </p:nvPicPr>
        <p:blipFill>
          <a:blip r:embed="rId3"/>
          <a:stretch>
            <a:fillRect/>
          </a:stretch>
        </p:blipFill>
        <p:spPr>
          <a:xfrm>
            <a:off x="477794" y="2303028"/>
            <a:ext cx="4193060" cy="3974203"/>
          </a:xfrm>
        </p:spPr>
      </p:pic>
      <p:sp>
        <p:nvSpPr>
          <p:cNvPr id="25" name="Content Placeholder 24">
            <a:extLst>
              <a:ext uri="{FF2B5EF4-FFF2-40B4-BE49-F238E27FC236}">
                <a16:creationId xmlns:a16="http://schemas.microsoft.com/office/drawing/2014/main" id="{0DC99E20-2DF8-8BFA-FEF4-4550F84F5182}"/>
              </a:ext>
            </a:extLst>
          </p:cNvPr>
          <p:cNvSpPr>
            <a:spLocks noGrp="1"/>
          </p:cNvSpPr>
          <p:nvPr>
            <p:ph sz="half" idx="1"/>
          </p:nvPr>
        </p:nvSpPr>
        <p:spPr/>
        <p:txBody>
          <a:bodyPr/>
          <a:lstStyle/>
          <a:p>
            <a:r>
              <a:rPr lang="en-US" b="0" i="0" dirty="0">
                <a:solidFill>
                  <a:srgbClr val="474747"/>
                </a:solidFill>
                <a:effectLst/>
                <a:highlight>
                  <a:srgbClr val="000000"/>
                </a:highlight>
                <a:latin typeface="Google Sans"/>
              </a:rPr>
              <a:t> </a:t>
            </a:r>
            <a:r>
              <a:rPr lang="en-US" sz="2000" b="0" i="0" dirty="0">
                <a:solidFill>
                  <a:schemeClr val="accent1">
                    <a:lumMod val="60000"/>
                    <a:lumOff val="40000"/>
                  </a:schemeClr>
                </a:solidFill>
                <a:effectLst/>
                <a:highlight>
                  <a:srgbClr val="000000"/>
                </a:highlight>
                <a:latin typeface="Google Sans"/>
              </a:rPr>
              <a:t>A credit card is a physical payment card that allows you to get credit from a financial institution. You can use the pre-approved limit to make purchases and repay the borrowed amount with an interest each month within your billing cycle.</a:t>
            </a:r>
            <a:endParaRPr lang="en-IN" sz="2000" dirty="0">
              <a:solidFill>
                <a:schemeClr val="accent1">
                  <a:lumMod val="60000"/>
                  <a:lumOff val="40000"/>
                </a:schemeClr>
              </a:solidFill>
              <a:highlight>
                <a:srgbClr val="000000"/>
              </a:highlight>
            </a:endParaRPr>
          </a:p>
        </p:txBody>
      </p:sp>
    </p:spTree>
    <p:extLst>
      <p:ext uri="{BB962C8B-B14F-4D97-AF65-F5344CB8AC3E}">
        <p14:creationId xmlns:p14="http://schemas.microsoft.com/office/powerpoint/2010/main" val="314164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53F7-5AB7-C9F7-0642-F225B2ECDBA5}"/>
              </a:ext>
            </a:extLst>
          </p:cNvPr>
          <p:cNvSpPr>
            <a:spLocks noGrp="1"/>
          </p:cNvSpPr>
          <p:nvPr>
            <p:ph type="title"/>
          </p:nvPr>
        </p:nvSpPr>
        <p:spPr>
          <a:xfrm>
            <a:off x="6096000" y="840259"/>
            <a:ext cx="4357816" cy="5123936"/>
          </a:xfrm>
        </p:spPr>
        <p:txBody>
          <a:bodyPr/>
          <a:lstStyle/>
          <a:p>
            <a:r>
              <a:rPr lang="en-US" sz="2400" b="0" i="0" dirty="0">
                <a:solidFill>
                  <a:schemeClr val="accent1">
                    <a:lumMod val="60000"/>
                    <a:lumOff val="40000"/>
                  </a:schemeClr>
                </a:solidFill>
                <a:effectLst/>
                <a:highlight>
                  <a:srgbClr val="000000"/>
                </a:highlight>
                <a:latin typeface="Google Sans"/>
              </a:rPr>
              <a:t>A loan is money borrowed from a bank or other financial institution. The borrower agrees to repay the principal amount, plus interest. Loans may be secured or unsecured, and they may be open-ended or closed-ended.</a:t>
            </a:r>
            <a:endParaRPr lang="en-IN" sz="2400" dirty="0">
              <a:solidFill>
                <a:schemeClr val="accent1">
                  <a:lumMod val="60000"/>
                  <a:lumOff val="40000"/>
                </a:schemeClr>
              </a:solidFill>
              <a:highlight>
                <a:srgbClr val="000000"/>
              </a:highlight>
            </a:endParaRPr>
          </a:p>
        </p:txBody>
      </p:sp>
      <p:pic>
        <p:nvPicPr>
          <p:cNvPr id="12" name="Content Placeholder 11">
            <a:extLst>
              <a:ext uri="{FF2B5EF4-FFF2-40B4-BE49-F238E27FC236}">
                <a16:creationId xmlns:a16="http://schemas.microsoft.com/office/drawing/2014/main" id="{3F2E9E07-A83C-FAFD-D2C6-0BFAA485F513}"/>
              </a:ext>
            </a:extLst>
          </p:cNvPr>
          <p:cNvPicPr>
            <a:picLocks noGrp="1" noChangeAspect="1"/>
          </p:cNvPicPr>
          <p:nvPr>
            <p:ph idx="1"/>
          </p:nvPr>
        </p:nvPicPr>
        <p:blipFill>
          <a:blip r:embed="rId2"/>
          <a:stretch>
            <a:fillRect/>
          </a:stretch>
        </p:blipFill>
        <p:spPr>
          <a:xfrm>
            <a:off x="411892" y="420130"/>
            <a:ext cx="5390511" cy="6030097"/>
          </a:xfrm>
        </p:spPr>
      </p:pic>
    </p:spTree>
    <p:extLst>
      <p:ext uri="{BB962C8B-B14F-4D97-AF65-F5344CB8AC3E}">
        <p14:creationId xmlns:p14="http://schemas.microsoft.com/office/powerpoint/2010/main" val="355765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75E6EB-3BEB-01DF-7F34-17F15230F9BE}"/>
              </a:ext>
            </a:extLst>
          </p:cNvPr>
          <p:cNvPicPr>
            <a:picLocks noGrp="1" noChangeAspect="1"/>
          </p:cNvPicPr>
          <p:nvPr>
            <p:ph sz="half" idx="2"/>
          </p:nvPr>
        </p:nvPicPr>
        <p:blipFill>
          <a:blip r:embed="rId3"/>
          <a:stretch>
            <a:fillRect/>
          </a:stretch>
        </p:blipFill>
        <p:spPr>
          <a:xfrm>
            <a:off x="518984" y="1590159"/>
            <a:ext cx="4588475" cy="4654122"/>
          </a:xfrm>
        </p:spPr>
      </p:pic>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
        <p:nvSpPr>
          <p:cNvPr id="6" name="TextBox 5">
            <a:extLst>
              <a:ext uri="{FF2B5EF4-FFF2-40B4-BE49-F238E27FC236}">
                <a16:creationId xmlns:a16="http://schemas.microsoft.com/office/drawing/2014/main" id="{6DB1FDFB-2890-3FD2-3BE0-8E530DF57C57}"/>
              </a:ext>
            </a:extLst>
          </p:cNvPr>
          <p:cNvSpPr txBox="1"/>
          <p:nvPr/>
        </p:nvSpPr>
        <p:spPr>
          <a:xfrm>
            <a:off x="5684254" y="2274838"/>
            <a:ext cx="4818989" cy="2523768"/>
          </a:xfrm>
          <a:prstGeom prst="rect">
            <a:avLst/>
          </a:prstGeom>
          <a:noFill/>
        </p:spPr>
        <p:txBody>
          <a:bodyPr wrap="square" rtlCol="0">
            <a:spAutoFit/>
          </a:bodyPr>
          <a:lstStyle/>
          <a:p>
            <a:endParaRPr lang="en-US" sz="1800" b="0" i="0" dirty="0">
              <a:solidFill>
                <a:schemeClr val="bg1">
                  <a:lumMod val="95000"/>
                  <a:lumOff val="5000"/>
                </a:schemeClr>
              </a:solidFill>
              <a:effectLst/>
              <a:latin typeface="Google Sans"/>
            </a:endParaRPr>
          </a:p>
          <a:p>
            <a:r>
              <a:rPr lang="en-US" sz="2000" b="0" i="0" dirty="0">
                <a:effectLst/>
                <a:latin typeface="Google Sans"/>
              </a:rPr>
              <a:t>A mutual fund is a pool of money managed by a professional Fund Manager. It is a trust that collects money from a number of investors who share a common investment objective and invests the same in equities, bonds, money market instruments and/or other securities.</a:t>
            </a:r>
            <a:endParaRPr lang="en-IN" sz="2000" dirty="0"/>
          </a:p>
        </p:txBody>
      </p:sp>
      <p:sp>
        <p:nvSpPr>
          <p:cNvPr id="3" name="TextBox 2">
            <a:extLst>
              <a:ext uri="{FF2B5EF4-FFF2-40B4-BE49-F238E27FC236}">
                <a16:creationId xmlns:a16="http://schemas.microsoft.com/office/drawing/2014/main" id="{2EBA17E9-1E4C-0E18-62DA-0F7A532E8FAC}"/>
              </a:ext>
            </a:extLst>
          </p:cNvPr>
          <p:cNvSpPr txBox="1"/>
          <p:nvPr/>
        </p:nvSpPr>
        <p:spPr>
          <a:xfrm>
            <a:off x="4118919" y="807308"/>
            <a:ext cx="4753232" cy="646331"/>
          </a:xfrm>
          <a:prstGeom prst="rect">
            <a:avLst/>
          </a:prstGeom>
          <a:noFill/>
        </p:spPr>
        <p:txBody>
          <a:bodyPr wrap="square" rtlCol="0">
            <a:spAutoFit/>
          </a:bodyPr>
          <a:lstStyle/>
          <a:p>
            <a:pPr algn="ctr"/>
            <a:r>
              <a:rPr lang="en-IN" sz="3600" dirty="0">
                <a:latin typeface="Gadugi" panose="020B0502040204020203" pitchFamily="34" charset="0"/>
                <a:ea typeface="Gadugi" panose="020B0502040204020203" pitchFamily="34" charset="0"/>
              </a:rPr>
              <a:t>INVESTMENT</a:t>
            </a:r>
          </a:p>
        </p:txBody>
      </p:sp>
    </p:spTree>
    <p:extLst>
      <p:ext uri="{BB962C8B-B14F-4D97-AF65-F5344CB8AC3E}">
        <p14:creationId xmlns:p14="http://schemas.microsoft.com/office/powerpoint/2010/main" val="68568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5857102" y="1186248"/>
            <a:ext cx="5551323" cy="4855735"/>
          </a:xfrm>
        </p:spPr>
        <p:txBody>
          <a:bodyPr>
            <a:normAutofit/>
          </a:bodyPr>
          <a:lstStyle/>
          <a:p>
            <a:endParaRPr lang="en-US" sz="2000" b="0" i="0" dirty="0">
              <a:solidFill>
                <a:schemeClr val="bg1">
                  <a:lumMod val="95000"/>
                  <a:lumOff val="5000"/>
                </a:schemeClr>
              </a:solidFill>
              <a:effectLst/>
              <a:latin typeface="Google Sans"/>
            </a:endParaRPr>
          </a:p>
          <a:p>
            <a:endParaRPr lang="en-US" sz="2000" dirty="0">
              <a:solidFill>
                <a:schemeClr val="bg1">
                  <a:lumMod val="95000"/>
                  <a:lumOff val="5000"/>
                </a:schemeClr>
              </a:solidFill>
              <a:latin typeface="Google Sans"/>
            </a:endParaRPr>
          </a:p>
          <a:p>
            <a:endParaRPr lang="en-US" sz="2000" b="0" i="0" dirty="0">
              <a:solidFill>
                <a:schemeClr val="bg1">
                  <a:lumMod val="95000"/>
                  <a:lumOff val="5000"/>
                </a:schemeClr>
              </a:solidFill>
              <a:effectLst/>
              <a:latin typeface="Google Sans"/>
            </a:endParaRPr>
          </a:p>
          <a:p>
            <a:endParaRPr lang="en-US" sz="2000" dirty="0">
              <a:solidFill>
                <a:schemeClr val="bg1">
                  <a:lumMod val="95000"/>
                  <a:lumOff val="5000"/>
                </a:schemeClr>
              </a:solidFill>
              <a:latin typeface="Google Sans"/>
            </a:endParaRPr>
          </a:p>
          <a:p>
            <a:r>
              <a:rPr lang="en-US" sz="2000" b="0" i="0" dirty="0">
                <a:effectLst/>
                <a:latin typeface="Google Sans"/>
              </a:rPr>
              <a:t>Foreign exchange, or forex, traders speculate on changing exchange rates by converting large sums of money from currency to currency, much like stock traders buy and sell different stocks. Forex traders essentially attempt to buy low and sell high for a profit, but the asset they are trading is currency.</a:t>
            </a:r>
            <a:endParaRPr lang="en-US" sz="2000" dirty="0"/>
          </a:p>
        </p:txBody>
      </p:sp>
      <p:pic>
        <p:nvPicPr>
          <p:cNvPr id="8" name="Picture 7">
            <a:extLst>
              <a:ext uri="{FF2B5EF4-FFF2-40B4-BE49-F238E27FC236}">
                <a16:creationId xmlns:a16="http://schemas.microsoft.com/office/drawing/2014/main" id="{59A4A7D2-B8B6-6DBD-A5E2-ED6BC0D9834E}"/>
              </a:ext>
            </a:extLst>
          </p:cNvPr>
          <p:cNvPicPr>
            <a:picLocks noChangeAspect="1"/>
          </p:cNvPicPr>
          <p:nvPr/>
        </p:nvPicPr>
        <p:blipFill>
          <a:blip r:embed="rId3"/>
          <a:stretch>
            <a:fillRect/>
          </a:stretch>
        </p:blipFill>
        <p:spPr>
          <a:xfrm>
            <a:off x="477796" y="1783245"/>
            <a:ext cx="4341340" cy="4601078"/>
          </a:xfrm>
          <a:prstGeom prst="rect">
            <a:avLst/>
          </a:prstGeom>
        </p:spPr>
      </p:pic>
      <p:sp>
        <p:nvSpPr>
          <p:cNvPr id="6" name="Title 5">
            <a:extLst>
              <a:ext uri="{FF2B5EF4-FFF2-40B4-BE49-F238E27FC236}">
                <a16:creationId xmlns:a16="http://schemas.microsoft.com/office/drawing/2014/main" id="{BB87247A-8DFE-BA7C-A551-55234A9E721F}"/>
              </a:ext>
            </a:extLst>
          </p:cNvPr>
          <p:cNvSpPr>
            <a:spLocks noGrp="1"/>
          </p:cNvSpPr>
          <p:nvPr>
            <p:ph type="title"/>
          </p:nvPr>
        </p:nvSpPr>
        <p:spPr>
          <a:xfrm>
            <a:off x="4364809" y="1057274"/>
            <a:ext cx="7043617" cy="717733"/>
          </a:xfrm>
        </p:spPr>
        <p:txBody>
          <a:bodyPr/>
          <a:lstStyle/>
          <a:p>
            <a:pPr algn="ctr"/>
            <a:r>
              <a:rPr lang="en-IN" dirty="0"/>
              <a:t>FOREX TRADING</a:t>
            </a:r>
          </a:p>
        </p:txBody>
      </p:sp>
    </p:spTree>
    <p:extLst>
      <p:ext uri="{BB962C8B-B14F-4D97-AF65-F5344CB8AC3E}">
        <p14:creationId xmlns:p14="http://schemas.microsoft.com/office/powerpoint/2010/main" val="1131718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582</TotalTime>
  <Words>744</Words>
  <Application>Microsoft Office PowerPoint</Application>
  <PresentationFormat>Widescreen</PresentationFormat>
  <Paragraphs>336</Paragraphs>
  <Slides>25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 Narrow</vt:lpstr>
      <vt:lpstr>Arial</vt:lpstr>
      <vt:lpstr>Bahnschrift SemiBold Condensed</vt:lpstr>
      <vt:lpstr>Calibri</vt:lpstr>
      <vt:lpstr>Century Gothic</vt:lpstr>
      <vt:lpstr>Gadugi</vt:lpstr>
      <vt:lpstr>Google Sans</vt:lpstr>
      <vt:lpstr>Wingdings 3</vt:lpstr>
      <vt:lpstr>Ion</vt:lpstr>
      <vt:lpstr>GUVI CAPSTONE PROJECT  CRAFTING COMPELLING WEB PRESENCES   A DEXAVARY AGNES MBM6</vt:lpstr>
      <vt:lpstr>PowerPoint Presentation</vt:lpstr>
      <vt:lpstr>AGENDA</vt:lpstr>
      <vt:lpstr>PowerPoint Presentation</vt:lpstr>
      <vt:lpstr> In a Fixed Deposit, you put a lump sum in your bank for a fixed tenure at an agreed rate of interest. At the end of the tenure, you receive the amount you have invested plus compound interest until the given maturity date.</vt:lpstr>
      <vt:lpstr>CREDIT CARD</vt:lpstr>
      <vt:lpstr>A loan is money borrowed from a bank or other financial institution. The borrower agrees to repay the principal amount, plus interest. Loans may be secured or unsecured, and they may be open-ended or closed-ended.</vt:lpstr>
      <vt:lpstr>PowerPoint Presentation</vt:lpstr>
      <vt:lpstr>FOREX TRADING</vt:lpstr>
      <vt:lpstr>Platform on which website has been developed </vt:lpstr>
      <vt:lpstr>PowerPoint Presentation</vt:lpstr>
      <vt:lpstr>TESTING THE WEBSITE</vt:lpstr>
      <vt:lpstr>PHONE VIEW – 430*932</vt:lpstr>
      <vt:lpstr>           TABLET VIEW – 820*1180</vt:lpstr>
      <vt:lpstr>LAPTOP VIEW – 1366*768</vt:lpstr>
      <vt:lpstr>DESKTOP VIEW – 1920*1080</vt:lpstr>
      <vt:lpstr>Website design mistakes to be avoided </vt:lpstr>
      <vt:lpstr>Overloaded content: Having  too many images on a page can be overwhelming for visitors lacking text content   Poor content hierarchy: Your most important information should be easy to find and understand. Use headings, subheadings, and bullet points to break up your content and make it scannable. </vt:lpstr>
      <vt:lpstr>  Lack of clear calls to action (CTAs): CTAs are buttons or phrases that tell visitors what you want them to do next, such as "Buy Now" or "Learn More." If your CTAs are weak or unclear, visitors won't know what to do which is not being mobile friendly. </vt:lpstr>
      <vt:lpstr>Slow loading speed </vt:lpstr>
      <vt:lpstr>Lack in use of white space effectively</vt:lpstr>
      <vt:lpstr>Creating visually appealing and user-friendly website design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Guvi capstone project  Crafting Compelling Web Presences   A Dexavary agnes mbm6</dc:title>
  <dc:subject/>
  <dc:creator>Dexavary Agnes A</dc:creator>
  <cp:lastModifiedBy>Dexavary Agnes A</cp:lastModifiedBy>
  <cp:revision>3</cp:revision>
  <dcterms:created xsi:type="dcterms:W3CDTF">2024-04-10T15:17:23Z</dcterms:created>
  <dcterms:modified xsi:type="dcterms:W3CDTF">2024-04-12T14:22:44Z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